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71" r:id="rId1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DCE8AA99-E8F4-4DEB-B3D1-81F91302DFEA}">
          <p14:sldIdLst>
            <p14:sldId id="275"/>
            <p14:sldId id="276"/>
            <p14:sldId id="277"/>
            <p14:sldId id="278"/>
            <p14:sldId id="279"/>
            <p14:sldId id="280"/>
            <p14:sldId id="281"/>
          </p14:sldIdLst>
        </p14:section>
        <p14:section name="Abschnitt ohne Titel" id="{E87E1013-D84E-4356-A37A-B108FAD68733}">
          <p14:sldIdLst>
            <p14:sldId id="282"/>
            <p14:sldId id="283"/>
            <p14:sldId id="284"/>
            <p14:sldId id="285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99CC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961" autoAdjust="0"/>
  </p:normalViewPr>
  <p:slideViewPr>
    <p:cSldViewPr>
      <p:cViewPr varScale="1">
        <p:scale>
          <a:sx n="83" d="100"/>
          <a:sy n="83" d="100"/>
        </p:scale>
        <p:origin x="957" y="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C2191B24-F88D-40F1-8BF5-F306A57E655B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83C7956F-CE37-4DE7-A0D5-3EFD4B23C61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31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956F-CE37-4DE7-A0D5-3EFD4B23C61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4742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956F-CE37-4DE7-A0D5-3EFD4B23C613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044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956F-CE37-4DE7-A0D5-3EFD4B23C613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330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956F-CE37-4DE7-A0D5-3EFD4B23C613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241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956F-CE37-4DE7-A0D5-3EFD4B23C61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81548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956F-CE37-4DE7-A0D5-3EFD4B23C61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5734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956F-CE37-4DE7-A0D5-3EFD4B23C61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18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956F-CE37-4DE7-A0D5-3EFD4B23C61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230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956F-CE37-4DE7-A0D5-3EFD4B23C61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4046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956F-CE37-4DE7-A0D5-3EFD4B23C61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3678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956F-CE37-4DE7-A0D5-3EFD4B23C61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868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C7956F-CE37-4DE7-A0D5-3EFD4B23C613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1435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CFB0-9DFA-4BEC-BF11-7BA0A32D6B6C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70CF-C64D-4F87-B300-67210B507A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2333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CFB0-9DFA-4BEC-BF11-7BA0A32D6B6C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70CF-C64D-4F87-B300-67210B507A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9409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CFB0-9DFA-4BEC-BF11-7BA0A32D6B6C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70CF-C64D-4F87-B300-67210B507A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540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CFB0-9DFA-4BEC-BF11-7BA0A32D6B6C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70CF-C64D-4F87-B300-67210B507A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1026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CFB0-9DFA-4BEC-BF11-7BA0A32D6B6C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70CF-C64D-4F87-B300-67210B507A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8930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CFB0-9DFA-4BEC-BF11-7BA0A32D6B6C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70CF-C64D-4F87-B300-67210B507A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604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CFB0-9DFA-4BEC-BF11-7BA0A32D6B6C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70CF-C64D-4F87-B300-67210B507A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13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CFB0-9DFA-4BEC-BF11-7BA0A32D6B6C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70CF-C64D-4F87-B300-67210B507A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0924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CFB0-9DFA-4BEC-BF11-7BA0A32D6B6C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70CF-C64D-4F87-B300-67210B507A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7573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CFB0-9DFA-4BEC-BF11-7BA0A32D6B6C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70CF-C64D-4F87-B300-67210B507A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0608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CFB0-9DFA-4BEC-BF11-7BA0A32D6B6C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C70CF-C64D-4F87-B300-67210B507A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7694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5CFB0-9DFA-4BEC-BF11-7BA0A32D6B6C}" type="datetimeFigureOut">
              <a:rPr lang="de-DE" smtClean="0"/>
              <a:t>12.09.2019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C70CF-C64D-4F87-B300-67210B507A9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748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image" Target="cid:619D0155-3C14-4858-BAF4-826486F30B52@Speedport_W_724V_01011603_05_032" TargetMode="External"/><Relationship Id="rId4" Type="http://schemas.openxmlformats.org/officeDocument/2006/relationships/image" Target="../media/image15.jpeg"/><Relationship Id="rId9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jpeg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hyperlink" Target="https://agdw.de/wp-content/uploads/2012/10/BIP_siegel_RZ.eps_.jpg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jpe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187624" y="1166843"/>
            <a:ext cx="56703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ARBEITSGEMEINSCHAFT FÜR DIE EINE WELT</a:t>
            </a:r>
          </a:p>
          <a:p>
            <a:endParaRPr lang="de-DE" b="1" dirty="0">
              <a:solidFill>
                <a:srgbClr val="66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charitable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organization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non-profit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welfare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b="1" dirty="0">
              <a:solidFill>
                <a:srgbClr val="66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Founded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1974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Christian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workers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refugees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seeking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apprenticeship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seekers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b="1" dirty="0">
              <a:solidFill>
                <a:srgbClr val="66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AGDW e.V.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employs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inter-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culturally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qualified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38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refugees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migrants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b="1" dirty="0">
              <a:solidFill>
                <a:srgbClr val="66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150-170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team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different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areas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de-DE" b="1" dirty="0">
              <a:solidFill>
                <a:srgbClr val="66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solidFill>
                <a:srgbClr val="66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solidFill>
                <a:srgbClr val="66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646069"/>
              </p:ext>
            </p:extLst>
          </p:nvPr>
        </p:nvGraphicFramePr>
        <p:xfrm>
          <a:off x="5148064" y="332656"/>
          <a:ext cx="2981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Bitmap-Bild" r:id="rId4" imgW="7314286" imgH="1400000" progId="Paint.Picture">
                  <p:embed/>
                </p:oleObj>
              </mc:Choice>
              <mc:Fallback>
                <p:oleObj name="Bitmap-Bild" r:id="rId4" imgW="7314286" imgH="1400000" progId="Paint.Picture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332656"/>
                        <a:ext cx="29813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72" name="Picture 12" descr="https://agdw.de/wp-content/uploads/2018/02/AGDW_Flyer_allgemein_Titel_2018-143x3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929391"/>
            <a:ext cx="1890464" cy="3966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968F0030-0791-4588-B1F7-96393F470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" y="0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BC8FAE17-CBCC-49E8-B67F-18D9A6796C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754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half" idx="4294967295"/>
          </p:nvPr>
        </p:nvSpPr>
        <p:spPr>
          <a:xfrm>
            <a:off x="2365375" y="1628775"/>
            <a:ext cx="6778625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2400" b="1" dirty="0"/>
              <a:t>The </a:t>
            </a:r>
            <a:r>
              <a:rPr lang="de-DE" sz="2400" b="1" dirty="0" err="1"/>
              <a:t>volunteer</a:t>
            </a:r>
            <a:r>
              <a:rPr lang="de-DE" sz="2400" b="1" dirty="0"/>
              <a:t> in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MefJu</a:t>
            </a:r>
            <a:r>
              <a:rPr lang="de-DE" sz="2400" b="1" dirty="0"/>
              <a:t> </a:t>
            </a:r>
            <a:r>
              <a:rPr lang="de-DE" sz="2400" b="1" dirty="0" err="1"/>
              <a:t>program</a:t>
            </a:r>
            <a:endParaRPr lang="de-DE" sz="2400" b="1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000" b="1" dirty="0" err="1"/>
              <a:t>stands</a:t>
            </a:r>
            <a:r>
              <a:rPr lang="de-DE" sz="2000" b="1" dirty="0"/>
              <a:t> </a:t>
            </a:r>
            <a:r>
              <a:rPr lang="de-DE" sz="2000" b="1" dirty="0" err="1"/>
              <a:t>for</a:t>
            </a:r>
            <a:r>
              <a:rPr lang="de-DE" sz="2000" b="1" dirty="0"/>
              <a:t>                      </a:t>
            </a:r>
            <a:r>
              <a:rPr lang="de-DE" sz="2000" dirty="0" err="1"/>
              <a:t>trusting</a:t>
            </a:r>
            <a:r>
              <a:rPr lang="de-DE" sz="2000" dirty="0"/>
              <a:t> </a:t>
            </a:r>
            <a:r>
              <a:rPr lang="de-DE" sz="2000" dirty="0" err="1"/>
              <a:t>cooperation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                                        </a:t>
            </a:r>
            <a:r>
              <a:rPr lang="de-DE" sz="2000" dirty="0" err="1"/>
              <a:t>multual</a:t>
            </a:r>
            <a:r>
              <a:rPr lang="de-DE" sz="2000" dirty="0"/>
              <a:t> </a:t>
            </a:r>
            <a:r>
              <a:rPr lang="de-DE" sz="2000" dirty="0" err="1"/>
              <a:t>appreciation</a:t>
            </a:r>
            <a:endParaRPr lang="de-DE" sz="2000" dirty="0"/>
          </a:p>
          <a:p>
            <a:pPr marL="0" indent="0">
              <a:buNone/>
            </a:pPr>
            <a:r>
              <a:rPr lang="de-DE" sz="2000" b="1" dirty="0" err="1"/>
              <a:t>arouses</a:t>
            </a:r>
            <a:r>
              <a:rPr lang="de-DE" sz="2000" b="1" dirty="0"/>
              <a:t> </a:t>
            </a:r>
            <a:r>
              <a:rPr lang="de-DE" sz="2000" b="1" dirty="0" err="1"/>
              <a:t>interest</a:t>
            </a:r>
            <a:r>
              <a:rPr lang="de-DE" sz="2000" dirty="0"/>
              <a:t>          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cultural</a:t>
            </a:r>
            <a:r>
              <a:rPr lang="de-DE" sz="2000" dirty="0"/>
              <a:t> an </a:t>
            </a:r>
            <a:r>
              <a:rPr lang="de-DE" sz="2000" dirty="0" err="1"/>
              <a:t>social</a:t>
            </a:r>
            <a:r>
              <a:rPr lang="de-DE" sz="2000" dirty="0"/>
              <a:t> </a:t>
            </a:r>
            <a:r>
              <a:rPr lang="de-DE" sz="2000" dirty="0" err="1"/>
              <a:t>life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                                        in </a:t>
            </a:r>
            <a:r>
              <a:rPr lang="de-DE" sz="2000" dirty="0" err="1"/>
              <a:t>the</a:t>
            </a:r>
            <a:r>
              <a:rPr lang="de-DE" sz="2000" dirty="0"/>
              <a:t> German </a:t>
            </a:r>
            <a:r>
              <a:rPr lang="de-DE" sz="2000" dirty="0" err="1"/>
              <a:t>language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                                        in </a:t>
            </a:r>
            <a:r>
              <a:rPr lang="de-DE" sz="2000" dirty="0" err="1"/>
              <a:t>literature</a:t>
            </a:r>
            <a:r>
              <a:rPr lang="de-DE" sz="2000" dirty="0"/>
              <a:t> </a:t>
            </a:r>
          </a:p>
          <a:p>
            <a:pPr marL="0" indent="0">
              <a:buNone/>
            </a:pPr>
            <a:r>
              <a:rPr lang="de-DE" sz="2000" b="1" dirty="0" err="1"/>
              <a:t>helps</a:t>
            </a:r>
            <a:r>
              <a:rPr lang="de-DE" sz="2000" b="1" dirty="0"/>
              <a:t>  </a:t>
            </a:r>
            <a:r>
              <a:rPr lang="de-DE" sz="2000" dirty="0"/>
              <a:t>                            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acquire</a:t>
            </a:r>
            <a:r>
              <a:rPr lang="de-DE" sz="2000" dirty="0"/>
              <a:t> </a:t>
            </a:r>
            <a:r>
              <a:rPr lang="de-DE" sz="2000" dirty="0" err="1"/>
              <a:t>self-confidence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self</a:t>
            </a:r>
            <a:r>
              <a:rPr lang="de-DE" sz="2000" dirty="0"/>
              <a:t>- </a:t>
            </a:r>
          </a:p>
          <a:p>
            <a:pPr marL="0" indent="0">
              <a:buNone/>
            </a:pPr>
            <a:r>
              <a:rPr lang="de-DE" sz="2000" dirty="0"/>
              <a:t>                                         </a:t>
            </a:r>
            <a:r>
              <a:rPr lang="de-DE" sz="2000" dirty="0" err="1"/>
              <a:t>assurance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                                         </a:t>
            </a:r>
            <a:r>
              <a:rPr lang="de-DE" sz="2000" dirty="0" err="1"/>
              <a:t>to</a:t>
            </a:r>
            <a:r>
              <a:rPr lang="de-DE" sz="2000" dirty="0"/>
              <a:t> break down </a:t>
            </a:r>
            <a:r>
              <a:rPr lang="de-DE" sz="2000" dirty="0" err="1"/>
              <a:t>prejudices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endParaRPr lang="de-DE" sz="2000" dirty="0"/>
          </a:p>
          <a:p>
            <a:pPr marL="0" indent="0">
              <a:buNone/>
            </a:pPr>
            <a:r>
              <a:rPr lang="de-DE" sz="2000" dirty="0"/>
              <a:t>                                         stereotypes</a:t>
            </a:r>
          </a:p>
          <a:p>
            <a:pPr marL="0" indent="0">
              <a:buNone/>
            </a:pPr>
            <a:r>
              <a:rPr lang="de-DE" sz="2000" dirty="0"/>
              <a:t>                                        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gain</a:t>
            </a:r>
            <a:r>
              <a:rPr lang="de-DE" sz="2000" dirty="0"/>
              <a:t> a </a:t>
            </a:r>
            <a:r>
              <a:rPr lang="de-DE" sz="2000" dirty="0" err="1"/>
              <a:t>new</a:t>
            </a:r>
            <a:r>
              <a:rPr lang="de-DE" sz="2000" dirty="0"/>
              <a:t>/ different </a:t>
            </a:r>
            <a:r>
              <a:rPr lang="de-DE" sz="2000" dirty="0" err="1"/>
              <a:t>understanding</a:t>
            </a:r>
            <a:r>
              <a:rPr lang="de-DE" sz="2000" dirty="0"/>
              <a:t> </a:t>
            </a:r>
          </a:p>
          <a:p>
            <a:pPr marL="0" indent="0">
              <a:buNone/>
            </a:pPr>
            <a:r>
              <a:rPr lang="de-DE" sz="2000" dirty="0"/>
              <a:t>                                        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each</a:t>
            </a:r>
            <a:r>
              <a:rPr lang="de-DE" sz="2000" dirty="0"/>
              <a:t> </a:t>
            </a:r>
            <a:r>
              <a:rPr lang="de-DE" sz="2000" dirty="0" err="1"/>
              <a:t>other</a:t>
            </a:r>
            <a:endParaRPr lang="de-DE" sz="2000" dirty="0"/>
          </a:p>
        </p:txBody>
      </p:sp>
      <p:pic>
        <p:nvPicPr>
          <p:cNvPr id="5" name="Inhaltsplatzhalter 4" descr="cid:619D0155-3C14-4858-BAF4-826486F30B52@Speedport_W_724V_01011603_05_032"/>
          <p:cNvPicPr>
            <a:picLocks noGrp="1"/>
          </p:cNvPicPr>
          <p:nvPr>
            <p:ph sz="half" idx="4294967295"/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2025"/>
            <a:ext cx="2447925" cy="172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79433"/>
              </p:ext>
            </p:extLst>
          </p:nvPr>
        </p:nvGraphicFramePr>
        <p:xfrm>
          <a:off x="5220072" y="404664"/>
          <a:ext cx="2981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Bitmap-Bild" r:id="rId6" imgW="7314286" imgH="1400000" progId="Paint.Picture">
                  <p:embed/>
                </p:oleObj>
              </mc:Choice>
              <mc:Fallback>
                <p:oleObj name="Bitmap-Bild" r:id="rId6" imgW="7314286" imgH="1400000" progId="Paint.Picture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04664"/>
                        <a:ext cx="29813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2D84DD4E-DA13-40DA-8D70-9B67CB806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" y="0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27A710E8-FDBD-4F8C-B552-57522BDB92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48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1347856"/>
              </p:ext>
            </p:extLst>
          </p:nvPr>
        </p:nvGraphicFramePr>
        <p:xfrm>
          <a:off x="5367337" y="548680"/>
          <a:ext cx="2981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Bitmap-Bild" r:id="rId4" imgW="7314286" imgH="1400000" progId="Paint.Picture">
                  <p:embed/>
                </p:oleObj>
              </mc:Choice>
              <mc:Fallback>
                <p:oleObj name="Bitmap-Bild" r:id="rId4" imgW="7314286" imgH="1400000" progId="Paint.Picture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7337" y="548680"/>
                        <a:ext cx="29813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 </a:t>
            </a:r>
            <a:r>
              <a:rPr lang="de-DE" sz="2800" b="1" i="1" dirty="0"/>
              <a:t>„All </a:t>
            </a:r>
            <a:r>
              <a:rPr lang="de-DE" sz="2800" b="1" i="1" dirty="0" err="1"/>
              <a:t>men</a:t>
            </a:r>
            <a:r>
              <a:rPr lang="de-DE" sz="2800" b="1" i="1" dirty="0"/>
              <a:t> </a:t>
            </a:r>
            <a:r>
              <a:rPr lang="de-DE" sz="2800" b="1" i="1" dirty="0" err="1"/>
              <a:t>are</a:t>
            </a:r>
            <a:r>
              <a:rPr lang="de-DE" sz="2800" b="1" i="1" dirty="0"/>
              <a:t> </a:t>
            </a:r>
            <a:r>
              <a:rPr lang="de-DE" sz="2800" b="1" i="1" dirty="0" err="1"/>
              <a:t>born</a:t>
            </a:r>
            <a:r>
              <a:rPr lang="de-DE" sz="2800" b="1" i="1" dirty="0"/>
              <a:t> </a:t>
            </a:r>
            <a:r>
              <a:rPr lang="de-DE" sz="2800" b="1" i="1" dirty="0" err="1"/>
              <a:t>free</a:t>
            </a:r>
            <a:r>
              <a:rPr lang="de-DE" sz="2800" b="1" i="1" dirty="0"/>
              <a:t> </a:t>
            </a:r>
            <a:r>
              <a:rPr lang="de-DE" sz="2800" b="1" i="1" dirty="0" err="1"/>
              <a:t>and</a:t>
            </a:r>
            <a:r>
              <a:rPr lang="de-DE" sz="2800" b="1" i="1" dirty="0"/>
              <a:t> </a:t>
            </a:r>
            <a:r>
              <a:rPr lang="de-DE" sz="2800" b="1" i="1" dirty="0" err="1"/>
              <a:t>equal</a:t>
            </a:r>
            <a:r>
              <a:rPr lang="de-DE" sz="2800" b="1" i="1" dirty="0"/>
              <a:t> in </a:t>
            </a:r>
            <a:r>
              <a:rPr lang="de-DE" sz="2800" b="1" i="1" dirty="0" err="1"/>
              <a:t>dignity</a:t>
            </a:r>
            <a:r>
              <a:rPr lang="de-DE" sz="2800" b="1" i="1" dirty="0"/>
              <a:t> </a:t>
            </a:r>
            <a:r>
              <a:rPr lang="de-DE" sz="2800" b="1" i="1" dirty="0" err="1"/>
              <a:t>and</a:t>
            </a:r>
            <a:r>
              <a:rPr lang="de-DE" sz="2800" b="1" i="1" dirty="0"/>
              <a:t> </a:t>
            </a:r>
            <a:r>
              <a:rPr lang="de-DE" sz="2800" b="1" i="1" dirty="0" err="1"/>
              <a:t>rights</a:t>
            </a:r>
            <a:r>
              <a:rPr lang="de-DE" sz="2800" b="1" i="1" dirty="0"/>
              <a:t>.“</a:t>
            </a:r>
          </a:p>
          <a:p>
            <a:pPr marL="0" indent="0">
              <a:buNone/>
            </a:pPr>
            <a:endParaRPr lang="de-DE" sz="2800" b="1" i="1" dirty="0"/>
          </a:p>
          <a:p>
            <a:pPr marL="0" indent="0">
              <a:buNone/>
            </a:pPr>
            <a:r>
              <a:rPr lang="de-DE" sz="2800" b="1" i="1" dirty="0" err="1"/>
              <a:t>There</a:t>
            </a:r>
            <a:r>
              <a:rPr lang="de-DE" sz="2800" b="1" i="1" dirty="0"/>
              <a:t> </a:t>
            </a:r>
            <a:r>
              <a:rPr lang="de-DE" sz="2800" b="1" i="1" dirty="0" err="1"/>
              <a:t>are</a:t>
            </a:r>
            <a:r>
              <a:rPr lang="de-DE" sz="2800" b="1" i="1" dirty="0"/>
              <a:t> </a:t>
            </a:r>
            <a:r>
              <a:rPr lang="de-DE" sz="2800" b="1" i="1" dirty="0" err="1"/>
              <a:t>laws</a:t>
            </a:r>
            <a:r>
              <a:rPr lang="de-DE" sz="2800" b="1" i="1" dirty="0"/>
              <a:t> </a:t>
            </a:r>
            <a:r>
              <a:rPr lang="de-DE" sz="2800" b="1" i="1" dirty="0" err="1"/>
              <a:t>with</a:t>
            </a:r>
            <a:r>
              <a:rPr lang="de-DE" sz="2800" b="1" i="1" dirty="0"/>
              <a:t> </a:t>
            </a:r>
            <a:r>
              <a:rPr lang="de-DE" sz="2800" b="1" i="1" dirty="0" err="1"/>
              <a:t>which</a:t>
            </a:r>
            <a:r>
              <a:rPr lang="de-DE" sz="2800" b="1" i="1" dirty="0"/>
              <a:t> </a:t>
            </a:r>
            <a:r>
              <a:rPr lang="de-DE" sz="2800" b="1" i="1" dirty="0" err="1"/>
              <a:t>rights</a:t>
            </a:r>
            <a:r>
              <a:rPr lang="de-DE" sz="2800" b="1" i="1" dirty="0"/>
              <a:t> </a:t>
            </a:r>
            <a:r>
              <a:rPr lang="de-DE" sz="2800" b="1" i="1" dirty="0" err="1"/>
              <a:t>can</a:t>
            </a:r>
            <a:r>
              <a:rPr lang="de-DE" sz="2800" b="1" i="1" dirty="0"/>
              <a:t> </a:t>
            </a:r>
            <a:r>
              <a:rPr lang="de-DE" sz="2800" b="1" i="1" dirty="0" err="1"/>
              <a:t>be</a:t>
            </a:r>
            <a:r>
              <a:rPr lang="de-DE" sz="2800" b="1" i="1" dirty="0"/>
              <a:t> </a:t>
            </a:r>
            <a:r>
              <a:rPr lang="de-DE" sz="2800" b="1" i="1" dirty="0" err="1"/>
              <a:t>demanded</a:t>
            </a:r>
            <a:r>
              <a:rPr lang="de-DE" sz="2800" b="1" i="1" dirty="0"/>
              <a:t>. But </a:t>
            </a:r>
            <a:r>
              <a:rPr lang="de-DE" sz="2800" b="1" i="1" dirty="0" err="1"/>
              <a:t>to</a:t>
            </a:r>
            <a:r>
              <a:rPr lang="de-DE" sz="2800" b="1" i="1" dirty="0"/>
              <a:t> </a:t>
            </a:r>
            <a:r>
              <a:rPr lang="de-DE" sz="2800" b="1" i="1" dirty="0" err="1"/>
              <a:t>respect</a:t>
            </a:r>
            <a:r>
              <a:rPr lang="de-DE" sz="2800" b="1" i="1" dirty="0"/>
              <a:t> </a:t>
            </a:r>
            <a:r>
              <a:rPr lang="de-DE" sz="2800" b="1" i="1" dirty="0" err="1"/>
              <a:t>and</a:t>
            </a:r>
            <a:r>
              <a:rPr lang="de-DE" sz="2800" b="1" i="1" dirty="0"/>
              <a:t> </a:t>
            </a:r>
            <a:r>
              <a:rPr lang="de-DE" sz="2800" b="1" i="1" dirty="0" err="1"/>
              <a:t>preserve</a:t>
            </a:r>
            <a:r>
              <a:rPr lang="de-DE" sz="2800" b="1" i="1" dirty="0"/>
              <a:t> </a:t>
            </a:r>
            <a:r>
              <a:rPr lang="de-DE" sz="2800" b="1" i="1" dirty="0" err="1"/>
              <a:t>the</a:t>
            </a:r>
            <a:r>
              <a:rPr lang="de-DE" sz="2800" b="1" i="1" dirty="0"/>
              <a:t> </a:t>
            </a:r>
            <a:r>
              <a:rPr lang="de-DE" sz="2800" b="1" i="1" dirty="0" err="1"/>
              <a:t>dignity</a:t>
            </a:r>
            <a:r>
              <a:rPr lang="de-DE" sz="2800" b="1" i="1" dirty="0"/>
              <a:t> </a:t>
            </a:r>
            <a:r>
              <a:rPr lang="de-DE" sz="2800" b="1" i="1" dirty="0" err="1"/>
              <a:t>of</a:t>
            </a:r>
            <a:r>
              <a:rPr lang="de-DE" sz="2800" b="1" i="1" dirty="0"/>
              <a:t> </a:t>
            </a:r>
            <a:r>
              <a:rPr lang="de-DE" sz="2800" b="1" i="1" dirty="0" err="1"/>
              <a:t>others</a:t>
            </a:r>
            <a:r>
              <a:rPr lang="de-DE" sz="2800" b="1" i="1" dirty="0"/>
              <a:t> </a:t>
            </a:r>
            <a:r>
              <a:rPr lang="de-DE" sz="2800" b="1" i="1" dirty="0" err="1"/>
              <a:t>is</a:t>
            </a:r>
            <a:r>
              <a:rPr lang="de-DE" sz="2800" b="1" i="1" dirty="0"/>
              <a:t> just </a:t>
            </a:r>
            <a:r>
              <a:rPr lang="de-DE" sz="2800" b="1" i="1" dirty="0" err="1"/>
              <a:t>as</a:t>
            </a:r>
            <a:r>
              <a:rPr lang="de-DE" sz="2800" b="1" i="1" dirty="0"/>
              <a:t> </a:t>
            </a:r>
            <a:r>
              <a:rPr lang="de-DE" sz="2800" b="1" i="1" dirty="0" err="1"/>
              <a:t>much</a:t>
            </a:r>
            <a:r>
              <a:rPr lang="de-DE" sz="2800" b="1" i="1" dirty="0"/>
              <a:t> a </a:t>
            </a:r>
            <a:r>
              <a:rPr lang="de-DE" sz="2800" b="1" i="1" dirty="0" err="1"/>
              <a:t>moral</a:t>
            </a:r>
            <a:r>
              <a:rPr lang="de-DE" sz="2800" b="1" i="1" dirty="0"/>
              <a:t> </a:t>
            </a:r>
            <a:r>
              <a:rPr lang="de-DE" sz="2800" b="1" i="1" dirty="0" err="1"/>
              <a:t>claim</a:t>
            </a:r>
            <a:r>
              <a:rPr lang="de-DE" sz="2800" b="1" i="1" dirty="0"/>
              <a:t> in </a:t>
            </a:r>
            <a:r>
              <a:rPr lang="de-DE" sz="2800" b="1" i="1" dirty="0" err="1"/>
              <a:t>our</a:t>
            </a:r>
            <a:r>
              <a:rPr lang="de-DE" sz="2800" b="1" i="1" dirty="0"/>
              <a:t> </a:t>
            </a:r>
            <a:r>
              <a:rPr lang="de-DE" sz="2800" b="1" i="1" dirty="0" err="1"/>
              <a:t>daily</a:t>
            </a:r>
            <a:r>
              <a:rPr lang="de-DE" sz="2800" b="1" i="1" dirty="0"/>
              <a:t> </a:t>
            </a:r>
            <a:r>
              <a:rPr lang="de-DE" sz="2800" b="1" i="1" dirty="0" err="1"/>
              <a:t>lives</a:t>
            </a:r>
            <a:r>
              <a:rPr lang="de-DE" sz="2800" b="1" i="1" dirty="0"/>
              <a:t>.</a:t>
            </a:r>
          </a:p>
          <a:p>
            <a:pPr marL="0" indent="0">
              <a:buNone/>
            </a:pPr>
            <a:endParaRPr lang="de-DE" sz="2800" b="1" i="1" dirty="0"/>
          </a:p>
          <a:p>
            <a:pPr marL="0" indent="0">
              <a:buNone/>
            </a:pPr>
            <a:r>
              <a:rPr lang="de-DE" sz="2800" b="1" i="1" dirty="0"/>
              <a:t>Ariane Müller-</a:t>
            </a:r>
            <a:r>
              <a:rPr lang="de-DE" sz="2800" b="1" i="1" dirty="0" err="1"/>
              <a:t>Ressing</a:t>
            </a:r>
            <a:endParaRPr lang="de-DE" sz="2800" b="1" i="1" dirty="0"/>
          </a:p>
          <a:p>
            <a:pPr marL="0" indent="0">
              <a:buNone/>
            </a:pPr>
            <a:r>
              <a:rPr lang="de-DE" sz="2800" b="1" i="1" dirty="0"/>
              <a:t>CEO AGDW e.V. in </a:t>
            </a:r>
            <a:r>
              <a:rPr lang="de-DE" sz="2800" b="1" i="1" dirty="0" err="1"/>
              <a:t>the</a:t>
            </a:r>
            <a:r>
              <a:rPr lang="de-DE" sz="2800" b="1" i="1" dirty="0"/>
              <a:t> Annual Report 2018</a:t>
            </a:r>
          </a:p>
          <a:p>
            <a:pPr marL="0" indent="0">
              <a:buNone/>
            </a:pPr>
            <a:endParaRPr lang="de-DE" b="1" i="1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388173C-72D7-48EF-9A95-DB0E74257C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" y="0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E7A13AB2-25F0-4326-8435-F5BD454065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789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8159675"/>
              </p:ext>
            </p:extLst>
          </p:nvPr>
        </p:nvGraphicFramePr>
        <p:xfrm>
          <a:off x="5508104" y="332656"/>
          <a:ext cx="2981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Bitmap-Bild" r:id="rId4" imgW="7314286" imgH="1400000" progId="Paint.Picture">
                  <p:embed/>
                </p:oleObj>
              </mc:Choice>
              <mc:Fallback>
                <p:oleObj name="Bitmap-Bild" r:id="rId4" imgW="7314286" imgH="1400000" progId="Paint.Picture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32656"/>
                        <a:ext cx="29813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>
            <a:extLst>
              <a:ext uri="{FF2B5EF4-FFF2-40B4-BE49-F238E27FC236}">
                <a16:creationId xmlns:a16="http://schemas.microsoft.com/office/drawing/2014/main" id="{CA17C20A-2700-4465-8C98-99ABFF93C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" y="0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31F00C65-F983-4706-831C-94BF3FE316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E1019A5-5CBA-4686-8C6A-8BDD51A90AC7}"/>
              </a:ext>
            </a:extLst>
          </p:cNvPr>
          <p:cNvSpPr txBox="1"/>
          <p:nvPr/>
        </p:nvSpPr>
        <p:spPr>
          <a:xfrm>
            <a:off x="2987824" y="2924944"/>
            <a:ext cx="38164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600" dirty="0" err="1"/>
              <a:t>Thank</a:t>
            </a:r>
            <a:r>
              <a:rPr lang="de-DE" sz="3600" dirty="0"/>
              <a:t> </a:t>
            </a:r>
            <a:r>
              <a:rPr lang="de-DE" sz="3600" dirty="0" err="1"/>
              <a:t>you</a:t>
            </a:r>
            <a:r>
              <a:rPr lang="de-DE" sz="3600" dirty="0"/>
              <a:t> </a:t>
            </a:r>
            <a:r>
              <a:rPr lang="de-DE" sz="3600" dirty="0" err="1"/>
              <a:t>very</a:t>
            </a:r>
            <a:r>
              <a:rPr lang="de-DE" sz="3600" dirty="0"/>
              <a:t> </a:t>
            </a:r>
            <a:r>
              <a:rPr lang="de-DE" sz="3600" dirty="0" err="1"/>
              <a:t>much</a:t>
            </a:r>
            <a:r>
              <a:rPr lang="de-DE" sz="3600" dirty="0"/>
              <a:t> </a:t>
            </a:r>
            <a:r>
              <a:rPr lang="de-DE" sz="3600" dirty="0" err="1"/>
              <a:t>for</a:t>
            </a:r>
            <a:r>
              <a:rPr lang="de-DE" sz="3600" dirty="0"/>
              <a:t> </a:t>
            </a:r>
            <a:r>
              <a:rPr lang="de-DE" sz="3600" dirty="0" err="1"/>
              <a:t>listening</a:t>
            </a:r>
            <a:r>
              <a:rPr lang="de-DE" sz="3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384881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286000" y="751344"/>
            <a:ext cx="523832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b="1" dirty="0">
              <a:solidFill>
                <a:srgbClr val="99CC00"/>
              </a:solidFill>
            </a:endParaRPr>
          </a:p>
          <a:p>
            <a:r>
              <a:rPr lang="de-DE" sz="2000" b="1" dirty="0">
                <a:solidFill>
                  <a:srgbClr val="669900"/>
                </a:solidFill>
              </a:rPr>
              <a:t>AGDW e.V. - Working </a:t>
            </a:r>
            <a:r>
              <a:rPr lang="de-DE" sz="2000" b="1" dirty="0" err="1">
                <a:solidFill>
                  <a:srgbClr val="669900"/>
                </a:solidFill>
              </a:rPr>
              <a:t>community</a:t>
            </a:r>
            <a:r>
              <a:rPr lang="de-DE" sz="2000" b="1" dirty="0">
                <a:solidFill>
                  <a:srgbClr val="669900"/>
                </a:solidFill>
              </a:rPr>
              <a:t> </a:t>
            </a:r>
            <a:r>
              <a:rPr lang="de-DE" sz="2000" b="1" dirty="0" err="1">
                <a:solidFill>
                  <a:srgbClr val="669900"/>
                </a:solidFill>
              </a:rPr>
              <a:t>for</a:t>
            </a:r>
            <a:r>
              <a:rPr lang="de-DE" sz="2000" b="1" dirty="0">
                <a:solidFill>
                  <a:srgbClr val="669900"/>
                </a:solidFill>
              </a:rPr>
              <a:t> </a:t>
            </a:r>
            <a:r>
              <a:rPr lang="de-DE" sz="2000" b="1" dirty="0" err="1">
                <a:solidFill>
                  <a:srgbClr val="669900"/>
                </a:solidFill>
              </a:rPr>
              <a:t>one</a:t>
            </a:r>
            <a:r>
              <a:rPr lang="de-DE" sz="2000" b="1" dirty="0">
                <a:solidFill>
                  <a:srgbClr val="669900"/>
                </a:solidFill>
              </a:rPr>
              <a:t> </a:t>
            </a:r>
            <a:r>
              <a:rPr lang="de-DE" sz="2000" b="1" dirty="0" err="1">
                <a:solidFill>
                  <a:srgbClr val="669900"/>
                </a:solidFill>
              </a:rPr>
              <a:t>world</a:t>
            </a:r>
            <a:endParaRPr lang="de-DE" sz="2000" b="1" dirty="0">
              <a:solidFill>
                <a:srgbClr val="669900"/>
              </a:solidFill>
            </a:endParaRPr>
          </a:p>
          <a:p>
            <a:r>
              <a:rPr lang="de-DE" sz="2000" b="1" dirty="0" err="1">
                <a:solidFill>
                  <a:srgbClr val="669900"/>
                </a:solidFill>
              </a:rPr>
              <a:t>There</a:t>
            </a:r>
            <a:r>
              <a:rPr lang="de-DE" sz="2000" b="1" dirty="0">
                <a:solidFill>
                  <a:srgbClr val="669900"/>
                </a:solidFill>
              </a:rPr>
              <a:t> </a:t>
            </a:r>
            <a:r>
              <a:rPr lang="de-DE" sz="2000" b="1" dirty="0" err="1">
                <a:solidFill>
                  <a:srgbClr val="669900"/>
                </a:solidFill>
              </a:rPr>
              <a:t>are</a:t>
            </a:r>
            <a:r>
              <a:rPr lang="de-DE" sz="2000" b="1" dirty="0">
                <a:solidFill>
                  <a:srgbClr val="669900"/>
                </a:solidFill>
              </a:rPr>
              <a:t> </a:t>
            </a:r>
            <a:r>
              <a:rPr lang="de-DE" sz="2000" b="1" dirty="0" err="1">
                <a:solidFill>
                  <a:srgbClr val="669900"/>
                </a:solidFill>
              </a:rPr>
              <a:t>many</a:t>
            </a:r>
            <a:r>
              <a:rPr lang="de-DE" sz="2000" b="1" dirty="0">
                <a:solidFill>
                  <a:srgbClr val="669900"/>
                </a:solidFill>
              </a:rPr>
              <a:t> </a:t>
            </a:r>
            <a:r>
              <a:rPr lang="de-DE" sz="2000" b="1" dirty="0" err="1">
                <a:solidFill>
                  <a:srgbClr val="669900"/>
                </a:solidFill>
              </a:rPr>
              <a:t>resons</a:t>
            </a:r>
            <a:r>
              <a:rPr lang="de-DE" sz="2000" b="1" dirty="0">
                <a:solidFill>
                  <a:srgbClr val="669900"/>
                </a:solidFill>
              </a:rPr>
              <a:t> </a:t>
            </a:r>
            <a:r>
              <a:rPr lang="de-DE" sz="2000" b="1" dirty="0" err="1">
                <a:solidFill>
                  <a:srgbClr val="669900"/>
                </a:solidFill>
              </a:rPr>
              <a:t>for</a:t>
            </a:r>
            <a:r>
              <a:rPr lang="de-DE" sz="2000" b="1" dirty="0">
                <a:solidFill>
                  <a:srgbClr val="669900"/>
                </a:solidFill>
              </a:rPr>
              <a:t> </a:t>
            </a:r>
            <a:r>
              <a:rPr lang="de-DE" sz="2000" b="1" dirty="0" err="1">
                <a:solidFill>
                  <a:srgbClr val="669900"/>
                </a:solidFill>
              </a:rPr>
              <a:t>flight</a:t>
            </a:r>
            <a:r>
              <a:rPr lang="de-DE" sz="2000" b="1" dirty="0">
                <a:solidFill>
                  <a:srgbClr val="669900"/>
                </a:solidFill>
              </a:rPr>
              <a:t> </a:t>
            </a:r>
            <a:r>
              <a:rPr lang="de-DE" sz="2000" b="1" dirty="0" err="1">
                <a:solidFill>
                  <a:srgbClr val="669900"/>
                </a:solidFill>
              </a:rPr>
              <a:t>and</a:t>
            </a:r>
            <a:r>
              <a:rPr lang="de-DE" sz="2000" b="1" dirty="0">
                <a:solidFill>
                  <a:srgbClr val="669900"/>
                </a:solidFill>
              </a:rPr>
              <a:t> </a:t>
            </a:r>
            <a:r>
              <a:rPr lang="de-DE" sz="2000" b="1" dirty="0" err="1">
                <a:solidFill>
                  <a:srgbClr val="669900"/>
                </a:solidFill>
              </a:rPr>
              <a:t>migration</a:t>
            </a:r>
            <a:r>
              <a:rPr lang="de-DE" sz="2000" b="1" dirty="0">
                <a:solidFill>
                  <a:srgbClr val="669900"/>
                </a:solidFill>
              </a:rPr>
              <a:t>:</a:t>
            </a:r>
          </a:p>
          <a:p>
            <a:endParaRPr lang="de-DE" sz="2000" b="1" dirty="0">
              <a:solidFill>
                <a:srgbClr val="66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rgbClr val="669900"/>
                </a:solidFill>
              </a:rPr>
              <a:t>political</a:t>
            </a:r>
            <a:r>
              <a:rPr lang="de-DE" sz="2000" b="1" dirty="0">
                <a:solidFill>
                  <a:srgbClr val="669900"/>
                </a:solidFill>
              </a:rPr>
              <a:t>, </a:t>
            </a:r>
            <a:r>
              <a:rPr lang="de-DE" sz="2000" b="1" dirty="0" err="1">
                <a:solidFill>
                  <a:srgbClr val="669900"/>
                </a:solidFill>
              </a:rPr>
              <a:t>ethnic</a:t>
            </a:r>
            <a:r>
              <a:rPr lang="de-DE" sz="2000" b="1" dirty="0">
                <a:solidFill>
                  <a:srgbClr val="669900"/>
                </a:solidFill>
              </a:rPr>
              <a:t> </a:t>
            </a:r>
            <a:r>
              <a:rPr lang="de-DE" sz="2000" b="1" dirty="0" err="1">
                <a:solidFill>
                  <a:srgbClr val="669900"/>
                </a:solidFill>
              </a:rPr>
              <a:t>or</a:t>
            </a:r>
            <a:r>
              <a:rPr lang="de-DE" sz="2000" b="1" dirty="0">
                <a:solidFill>
                  <a:srgbClr val="669900"/>
                </a:solidFill>
              </a:rPr>
              <a:t> </a:t>
            </a:r>
            <a:r>
              <a:rPr lang="de-DE" sz="2000" b="1" dirty="0" err="1">
                <a:solidFill>
                  <a:srgbClr val="669900"/>
                </a:solidFill>
              </a:rPr>
              <a:t>religous</a:t>
            </a:r>
            <a:r>
              <a:rPr lang="de-DE" sz="2000" b="1" dirty="0">
                <a:solidFill>
                  <a:srgbClr val="669900"/>
                </a:solidFill>
              </a:rPr>
              <a:t> </a:t>
            </a:r>
            <a:r>
              <a:rPr lang="de-DE" sz="2000" b="1" dirty="0" err="1">
                <a:solidFill>
                  <a:srgbClr val="669900"/>
                </a:solidFill>
              </a:rPr>
              <a:t>persecution</a:t>
            </a:r>
            <a:endParaRPr lang="de-DE" sz="2000" b="1" dirty="0">
              <a:solidFill>
                <a:srgbClr val="66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669900"/>
                </a:solidFill>
              </a:rPr>
              <a:t>War </a:t>
            </a:r>
            <a:r>
              <a:rPr lang="de-DE" sz="2000" b="1" dirty="0" err="1">
                <a:solidFill>
                  <a:srgbClr val="669900"/>
                </a:solidFill>
              </a:rPr>
              <a:t>and</a:t>
            </a:r>
            <a:r>
              <a:rPr lang="de-DE" sz="2000" b="1" dirty="0">
                <a:solidFill>
                  <a:srgbClr val="669900"/>
                </a:solidFill>
              </a:rPr>
              <a:t> </a:t>
            </a:r>
            <a:r>
              <a:rPr lang="de-DE" sz="2000" b="1" dirty="0" err="1">
                <a:solidFill>
                  <a:srgbClr val="669900"/>
                </a:solidFill>
              </a:rPr>
              <a:t>economic</a:t>
            </a:r>
            <a:r>
              <a:rPr lang="de-DE" sz="2000" b="1" dirty="0">
                <a:solidFill>
                  <a:srgbClr val="669900"/>
                </a:solidFill>
              </a:rPr>
              <a:t> </a:t>
            </a:r>
            <a:r>
              <a:rPr lang="de-DE" sz="2000" b="1" dirty="0" err="1">
                <a:solidFill>
                  <a:srgbClr val="669900"/>
                </a:solidFill>
              </a:rPr>
              <a:t>hardship</a:t>
            </a:r>
            <a:endParaRPr lang="de-DE" sz="2000" b="1" dirty="0">
              <a:solidFill>
                <a:srgbClr val="66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rgbClr val="669900"/>
                </a:solidFill>
              </a:rPr>
              <a:t>Evironmental</a:t>
            </a:r>
            <a:r>
              <a:rPr lang="de-DE" sz="2000" b="1" dirty="0">
                <a:solidFill>
                  <a:srgbClr val="669900"/>
                </a:solidFill>
              </a:rPr>
              <a:t> </a:t>
            </a:r>
            <a:r>
              <a:rPr lang="de-DE" sz="2000" b="1" dirty="0" err="1">
                <a:solidFill>
                  <a:srgbClr val="669900"/>
                </a:solidFill>
              </a:rPr>
              <a:t>degradation</a:t>
            </a:r>
            <a:endParaRPr lang="de-DE" sz="2000" b="1" dirty="0">
              <a:solidFill>
                <a:srgbClr val="66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669900"/>
                </a:solidFill>
              </a:rPr>
              <a:t>Lack </a:t>
            </a:r>
            <a:r>
              <a:rPr lang="de-DE" sz="2000" b="1" dirty="0" err="1">
                <a:solidFill>
                  <a:srgbClr val="669900"/>
                </a:solidFill>
              </a:rPr>
              <a:t>of</a:t>
            </a:r>
            <a:r>
              <a:rPr lang="de-DE" sz="2000" b="1" dirty="0">
                <a:solidFill>
                  <a:srgbClr val="669900"/>
                </a:solidFill>
              </a:rPr>
              <a:t> </a:t>
            </a:r>
            <a:r>
              <a:rPr lang="de-DE" sz="2000" b="1" dirty="0" err="1">
                <a:solidFill>
                  <a:srgbClr val="669900"/>
                </a:solidFill>
              </a:rPr>
              <a:t>prospects</a:t>
            </a:r>
            <a:r>
              <a:rPr lang="de-DE" sz="2000" b="1" dirty="0">
                <a:solidFill>
                  <a:srgbClr val="669900"/>
                </a:solidFill>
              </a:rPr>
              <a:t> in </a:t>
            </a:r>
            <a:r>
              <a:rPr lang="de-DE" sz="2000" b="1" dirty="0" err="1">
                <a:solidFill>
                  <a:srgbClr val="669900"/>
                </a:solidFill>
              </a:rPr>
              <a:t>the</a:t>
            </a:r>
            <a:r>
              <a:rPr lang="de-DE" sz="2000" b="1" dirty="0">
                <a:solidFill>
                  <a:srgbClr val="669900"/>
                </a:solidFill>
              </a:rPr>
              <a:t> </a:t>
            </a:r>
            <a:r>
              <a:rPr lang="de-DE" sz="2000" b="1" dirty="0" err="1">
                <a:solidFill>
                  <a:srgbClr val="669900"/>
                </a:solidFill>
              </a:rPr>
              <a:t>home</a:t>
            </a:r>
            <a:r>
              <a:rPr lang="de-DE" sz="2000" b="1" dirty="0">
                <a:solidFill>
                  <a:srgbClr val="669900"/>
                </a:solidFill>
              </a:rPr>
              <a:t> </a:t>
            </a:r>
            <a:r>
              <a:rPr lang="de-DE" sz="2000" b="1" dirty="0" err="1">
                <a:solidFill>
                  <a:srgbClr val="669900"/>
                </a:solidFill>
              </a:rPr>
              <a:t>country</a:t>
            </a:r>
            <a:endParaRPr lang="de-DE" sz="2000" b="1" dirty="0">
              <a:solidFill>
                <a:srgbClr val="6699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669900"/>
              </a:solidFill>
            </a:endParaRPr>
          </a:p>
          <a:p>
            <a:r>
              <a:rPr lang="de-DE" sz="2000" b="1" dirty="0">
                <a:solidFill>
                  <a:srgbClr val="669900"/>
                </a:solidFill>
              </a:rPr>
              <a:t>The AGDW </a:t>
            </a:r>
            <a:r>
              <a:rPr lang="de-DE" sz="2000" b="1" dirty="0" err="1">
                <a:solidFill>
                  <a:srgbClr val="669900"/>
                </a:solidFill>
              </a:rPr>
              <a:t>advises</a:t>
            </a:r>
            <a:r>
              <a:rPr lang="de-DE" sz="2000" b="1" dirty="0">
                <a:solidFill>
                  <a:srgbClr val="669900"/>
                </a:solidFill>
              </a:rPr>
              <a:t> </a:t>
            </a:r>
            <a:r>
              <a:rPr lang="de-DE" sz="2000" b="1" dirty="0" err="1">
                <a:solidFill>
                  <a:srgbClr val="669900"/>
                </a:solidFill>
              </a:rPr>
              <a:t>and</a:t>
            </a:r>
            <a:r>
              <a:rPr lang="de-DE" sz="2000" b="1" dirty="0">
                <a:solidFill>
                  <a:srgbClr val="669900"/>
                </a:solidFill>
              </a:rPr>
              <a:t> </a:t>
            </a:r>
            <a:r>
              <a:rPr lang="de-DE" sz="2000" b="1" dirty="0" err="1">
                <a:solidFill>
                  <a:srgbClr val="669900"/>
                </a:solidFill>
              </a:rPr>
              <a:t>looks</a:t>
            </a:r>
            <a:r>
              <a:rPr lang="de-DE" sz="2000" b="1" dirty="0">
                <a:solidFill>
                  <a:srgbClr val="669900"/>
                </a:solidFill>
              </a:rPr>
              <a:t> after </a:t>
            </a:r>
            <a:r>
              <a:rPr lang="de-DE" sz="2000" b="1" dirty="0" err="1">
                <a:solidFill>
                  <a:srgbClr val="669900"/>
                </a:solidFill>
              </a:rPr>
              <a:t>refugees</a:t>
            </a:r>
            <a:r>
              <a:rPr lang="de-DE" sz="2000" b="1" dirty="0">
                <a:solidFill>
                  <a:srgbClr val="669900"/>
                </a:solidFill>
              </a:rPr>
              <a:t> in </a:t>
            </a:r>
            <a:r>
              <a:rPr lang="de-DE" sz="2000" b="1" dirty="0" err="1">
                <a:solidFill>
                  <a:srgbClr val="669900"/>
                </a:solidFill>
              </a:rPr>
              <a:t>refugee</a:t>
            </a:r>
            <a:r>
              <a:rPr lang="de-DE" sz="2000" b="1" dirty="0">
                <a:solidFill>
                  <a:srgbClr val="669900"/>
                </a:solidFill>
              </a:rPr>
              <a:t> </a:t>
            </a:r>
            <a:r>
              <a:rPr lang="de-DE" sz="2000" b="1" dirty="0" err="1">
                <a:solidFill>
                  <a:srgbClr val="669900"/>
                </a:solidFill>
              </a:rPr>
              <a:t>shelters</a:t>
            </a:r>
            <a:r>
              <a:rPr lang="de-DE" sz="2000" b="1" dirty="0">
                <a:solidFill>
                  <a:srgbClr val="669900"/>
                </a:solidFill>
              </a:rPr>
              <a:t> </a:t>
            </a:r>
            <a:r>
              <a:rPr lang="de-DE" sz="2000" b="1" dirty="0" err="1">
                <a:solidFill>
                  <a:srgbClr val="669900"/>
                </a:solidFill>
              </a:rPr>
              <a:t>and</a:t>
            </a:r>
            <a:r>
              <a:rPr lang="de-DE" sz="2000" b="1" dirty="0">
                <a:solidFill>
                  <a:srgbClr val="669900"/>
                </a:solidFill>
              </a:rPr>
              <a:t> </a:t>
            </a:r>
            <a:r>
              <a:rPr lang="de-DE" sz="2000" b="1" dirty="0" err="1">
                <a:solidFill>
                  <a:srgbClr val="669900"/>
                </a:solidFill>
              </a:rPr>
              <a:t>assumes</a:t>
            </a:r>
            <a:r>
              <a:rPr lang="de-DE" sz="2000" b="1" dirty="0">
                <a:solidFill>
                  <a:srgbClr val="669900"/>
                </a:solidFill>
              </a:rPr>
              <a:t> </a:t>
            </a:r>
            <a:r>
              <a:rPr lang="de-DE" sz="2000" b="1" dirty="0" err="1">
                <a:solidFill>
                  <a:srgbClr val="669900"/>
                </a:solidFill>
              </a:rPr>
              <a:t>guardianship</a:t>
            </a:r>
            <a:r>
              <a:rPr lang="de-DE" sz="2000" b="1" dirty="0">
                <a:solidFill>
                  <a:srgbClr val="669900"/>
                </a:solidFill>
              </a:rPr>
              <a:t> </a:t>
            </a:r>
            <a:r>
              <a:rPr lang="de-DE" sz="2000" b="1" dirty="0" err="1">
                <a:solidFill>
                  <a:srgbClr val="669900"/>
                </a:solidFill>
              </a:rPr>
              <a:t>for</a:t>
            </a:r>
            <a:r>
              <a:rPr lang="de-DE" sz="2000" b="1" dirty="0">
                <a:solidFill>
                  <a:srgbClr val="669900"/>
                </a:solidFill>
              </a:rPr>
              <a:t> </a:t>
            </a:r>
            <a:r>
              <a:rPr lang="de-DE" sz="2000" b="1" dirty="0" err="1">
                <a:solidFill>
                  <a:srgbClr val="669900"/>
                </a:solidFill>
              </a:rPr>
              <a:t>unaccomponied</a:t>
            </a:r>
            <a:r>
              <a:rPr lang="de-DE" sz="2000" b="1" dirty="0">
                <a:solidFill>
                  <a:srgbClr val="669900"/>
                </a:solidFill>
              </a:rPr>
              <a:t> minor </a:t>
            </a:r>
            <a:r>
              <a:rPr lang="de-DE" sz="2000" b="1" dirty="0" err="1">
                <a:solidFill>
                  <a:srgbClr val="669900"/>
                </a:solidFill>
              </a:rPr>
              <a:t>refugees</a:t>
            </a:r>
            <a:r>
              <a:rPr lang="de-DE" sz="2000" b="1" dirty="0">
                <a:solidFill>
                  <a:srgbClr val="669900"/>
                </a:solidFill>
              </a:rPr>
              <a:t>.</a:t>
            </a:r>
          </a:p>
          <a:p>
            <a:endParaRPr lang="de-DE" b="1" dirty="0">
              <a:solidFill>
                <a:srgbClr val="99CC00"/>
              </a:solidFill>
            </a:endParaRPr>
          </a:p>
          <a:p>
            <a:endParaRPr lang="de-DE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4897810"/>
              </p:ext>
            </p:extLst>
          </p:nvPr>
        </p:nvGraphicFramePr>
        <p:xfrm>
          <a:off x="5220072" y="260648"/>
          <a:ext cx="2981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Bitmap-Bild" r:id="rId4" imgW="7314286" imgH="1400000" progId="Paint.Picture">
                  <p:embed/>
                </p:oleObj>
              </mc:Choice>
              <mc:Fallback>
                <p:oleObj name="Bitmap-Bild" r:id="rId4" imgW="7314286" imgH="1400000" progId="Paint.Picture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260648"/>
                        <a:ext cx="29813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Bild 2" descr="https://agdw.de/wp-content/uploads/2018/05/AGDW-Team-201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37112"/>
            <a:ext cx="576072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D77FE37-7584-40AF-A2DA-9CFEB8CD9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" y="0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68772A6C-A3A6-47C9-87CF-210DC09CE4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5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683568" y="1268760"/>
            <a:ext cx="453650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refugees-home</a:t>
            </a:r>
            <a:r>
              <a:rPr lang="de-DE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de-DE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de-DE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de-DE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de-DE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de-DE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 VIVA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German </a:t>
            </a:r>
            <a:r>
              <a:rPr lang="de-DE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courses</a:t>
            </a:r>
            <a:endParaRPr lang="de-DE" b="1" dirty="0">
              <a:solidFill>
                <a:srgbClr val="66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Migration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advice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adult </a:t>
            </a:r>
          </a:p>
          <a:p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immigrants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(MBE)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de-DE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r>
              <a:rPr lang="de-DE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de-DE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de-DE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refugees</a:t>
            </a:r>
            <a:r>
              <a:rPr lang="de-DE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DE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e-DE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(NIFA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reboot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commitment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endParaRPr lang="de-DE" b="1" dirty="0">
              <a:solidFill>
                <a:srgbClr val="66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fled</a:t>
            </a:r>
            <a:endParaRPr lang="de-DE" b="1" dirty="0">
              <a:solidFill>
                <a:srgbClr val="66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de-DE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de-DE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repatriation</a:t>
            </a:r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counselling</a:t>
            </a:r>
            <a:endParaRPr lang="de-DE" b="1" dirty="0">
              <a:solidFill>
                <a:srgbClr val="66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de-DE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Guardianship</a:t>
            </a:r>
            <a:r>
              <a:rPr lang="de-DE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underage</a:t>
            </a:r>
            <a:endParaRPr lang="de-DE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de-DE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unaccompanied</a:t>
            </a:r>
            <a:r>
              <a:rPr lang="de-DE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minors</a:t>
            </a:r>
            <a:endParaRPr lang="de-DE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r>
              <a:rPr lang="de-DE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endParaRPr lang="de-DE" b="1" dirty="0">
              <a:solidFill>
                <a:srgbClr val="66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2659949"/>
              </p:ext>
            </p:extLst>
          </p:nvPr>
        </p:nvGraphicFramePr>
        <p:xfrm>
          <a:off x="5220072" y="367810"/>
          <a:ext cx="3573025" cy="68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Bitmap-Bild" r:id="rId4" imgW="7314286" imgH="1400000" progId="Paint.Picture">
                  <p:embed/>
                </p:oleObj>
              </mc:Choice>
              <mc:Fallback>
                <p:oleObj name="Bitmap-Bild" r:id="rId4" imgW="7314286" imgH="1400000" progId="Paint.Picture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367810"/>
                        <a:ext cx="3573025" cy="684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7" name="Grafik 1" descr="image0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492896"/>
            <a:ext cx="2385128" cy="2385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A0CBFDC7-0559-491A-8C24-038E99853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" y="0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4F7C0374-44A5-4DC9-8FE7-D2990C8D5A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48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SC0022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02988"/>
            <a:ext cx="4659197" cy="3106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409002"/>
              </p:ext>
            </p:extLst>
          </p:nvPr>
        </p:nvGraphicFramePr>
        <p:xfrm>
          <a:off x="5292080" y="404664"/>
          <a:ext cx="2981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Bitmap-Bild" r:id="rId5" imgW="7314286" imgH="1400000" progId="Paint.Picture">
                  <p:embed/>
                </p:oleObj>
              </mc:Choice>
              <mc:Fallback>
                <p:oleObj name="Bitmap-Bild" r:id="rId5" imgW="7314286" imgH="1400000" progId="Paint.Picture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04664"/>
                        <a:ext cx="29813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457200" y="1916832"/>
            <a:ext cx="8075240" cy="4209331"/>
          </a:xfrm>
        </p:spPr>
        <p:txBody>
          <a:bodyPr>
            <a:normAutofit fontScale="85000" lnSpcReduction="10000"/>
          </a:bodyPr>
          <a:lstStyle/>
          <a:p>
            <a:endParaRPr lang="de-DE" dirty="0"/>
          </a:p>
          <a:p>
            <a:pPr marL="0" indent="0">
              <a:buNone/>
            </a:pPr>
            <a:r>
              <a:rPr lang="de-DE" dirty="0"/>
              <a:t>                                                           </a:t>
            </a:r>
          </a:p>
          <a:p>
            <a:pPr marL="0" indent="0">
              <a:buNone/>
            </a:pPr>
            <a:r>
              <a:rPr lang="de-DE" dirty="0"/>
              <a:t>                                                                 </a:t>
            </a:r>
            <a:r>
              <a:rPr lang="de-DE" b="1" dirty="0" err="1">
                <a:solidFill>
                  <a:srgbClr val="669900"/>
                </a:solidFill>
              </a:rPr>
              <a:t>MefJu</a:t>
            </a:r>
            <a:r>
              <a:rPr lang="de-DE" b="1" dirty="0">
                <a:solidFill>
                  <a:srgbClr val="669900"/>
                </a:solidFill>
              </a:rPr>
              <a:t>-</a:t>
            </a:r>
          </a:p>
          <a:p>
            <a:pPr marL="0" indent="0">
              <a:buNone/>
            </a:pPr>
            <a:r>
              <a:rPr lang="de-DE" b="1" dirty="0">
                <a:solidFill>
                  <a:srgbClr val="669900"/>
                </a:solidFill>
              </a:rPr>
              <a:t>                                                                 </a:t>
            </a:r>
            <a:r>
              <a:rPr lang="de-DE" sz="28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Mentors </a:t>
            </a:r>
            <a:r>
              <a:rPr lang="de-DE" sz="2800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de-DE" sz="28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800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youths</a:t>
            </a:r>
            <a:endParaRPr lang="de-DE" sz="2800" b="1" dirty="0">
              <a:solidFill>
                <a:srgbClr val="66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8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</a:t>
            </a:r>
          </a:p>
          <a:p>
            <a:endParaRPr lang="de-DE" b="1" dirty="0">
              <a:solidFill>
                <a:schemeClr val="accent3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sz="20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– Start:  2005 </a:t>
            </a:r>
          </a:p>
          <a:p>
            <a:pPr marL="0" indent="0">
              <a:buNone/>
            </a:pPr>
            <a:r>
              <a:rPr lang="de-DE" sz="2000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Projectname</a:t>
            </a:r>
            <a:r>
              <a:rPr lang="de-DE" sz="20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</a:t>
            </a:r>
            <a:r>
              <a:rPr lang="de-DE" sz="2000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MefJu</a:t>
            </a:r>
            <a:r>
              <a:rPr lang="de-DE" sz="20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„Old </a:t>
            </a:r>
            <a:r>
              <a:rPr lang="de-DE" sz="2000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</a:t>
            </a:r>
            <a:r>
              <a:rPr lang="de-DE" sz="20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de-DE" sz="20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</a:t>
            </a:r>
            <a:r>
              <a:rPr lang="de-DE" sz="20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 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Motto:                „Dem </a:t>
            </a:r>
            <a:r>
              <a:rPr lang="de-DE" sz="2000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Ingenör</a:t>
            </a:r>
            <a:r>
              <a:rPr lang="de-DE" sz="20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ist nichts zu schwör“ </a:t>
            </a:r>
          </a:p>
          <a:p>
            <a:pPr marL="0" indent="0">
              <a:buNone/>
            </a:pPr>
            <a:r>
              <a:rPr lang="de-DE" sz="2000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de-DE" sz="20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de-DE" sz="20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   </a:t>
            </a:r>
            <a:r>
              <a:rPr lang="de-DE" sz="2000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</a:t>
            </a:r>
            <a:r>
              <a:rPr lang="de-DE" sz="20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de-DE" sz="2000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eye</a:t>
            </a:r>
            <a:r>
              <a:rPr lang="de-DE" sz="20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de-DE" sz="20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de-DE" sz="20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de-DE" sz="20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sz="20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sz="20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de-DE" sz="20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r>
              <a:rPr lang="de-DE" sz="20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an </a:t>
            </a:r>
            <a:r>
              <a:rPr lang="de-DE" sz="2000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immigration</a:t>
            </a:r>
            <a:r>
              <a:rPr lang="de-DE" sz="2000" b="1" dirty="0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2000" b="1" dirty="0" err="1">
                <a:solidFill>
                  <a:srgbClr val="66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endParaRPr lang="de-DE" sz="2000" b="1" dirty="0">
              <a:solidFill>
                <a:srgbClr val="66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0ECC9853-6E31-4ACA-B8D4-6F31C292FE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" y="0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9A350920-0368-443D-8182-727FA85998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11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uellmer\SharePoint\Mentoren - Dokumente\Vilnius 2019\P113063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711" y="1716589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eck 1"/>
          <p:cNvSpPr/>
          <p:nvPr/>
        </p:nvSpPr>
        <p:spPr>
          <a:xfrm>
            <a:off x="539552" y="612845"/>
            <a:ext cx="4608512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000" b="1" i="1" u="sng" dirty="0">
                <a:solidFill>
                  <a:srgbClr val="669900"/>
                </a:solidFill>
                <a:cs typeface="Arial" panose="020B0604020202020204" pitchFamily="34" charset="0"/>
              </a:rPr>
              <a:t>Mentors </a:t>
            </a:r>
            <a:r>
              <a:rPr lang="de-DE" sz="2000" b="1" i="1" u="sng" dirty="0" err="1">
                <a:solidFill>
                  <a:srgbClr val="669900"/>
                </a:solidFill>
                <a:cs typeface="Arial" panose="020B0604020202020204" pitchFamily="34" charset="0"/>
              </a:rPr>
              <a:t>for</a:t>
            </a:r>
            <a:r>
              <a:rPr lang="de-DE" sz="2000" b="1" i="1" u="sng" dirty="0">
                <a:solidFill>
                  <a:srgbClr val="669900"/>
                </a:solidFill>
                <a:cs typeface="Arial" panose="020B0604020202020204" pitchFamily="34" charset="0"/>
              </a:rPr>
              <a:t> </a:t>
            </a:r>
            <a:r>
              <a:rPr lang="de-DE" sz="2000" b="1" i="1" u="sng" dirty="0" err="1">
                <a:solidFill>
                  <a:srgbClr val="669900"/>
                </a:solidFill>
                <a:cs typeface="Arial" panose="020B0604020202020204" pitchFamily="34" charset="0"/>
              </a:rPr>
              <a:t>youth</a:t>
            </a:r>
            <a:r>
              <a:rPr lang="de-DE" sz="2000" b="1" i="1" u="sng" dirty="0">
                <a:solidFill>
                  <a:srgbClr val="669900"/>
                </a:solidFill>
                <a:cs typeface="Arial" panose="020B0604020202020204" pitchFamily="34" charset="0"/>
              </a:rPr>
              <a:t> (MEFJU</a:t>
            </a:r>
            <a:r>
              <a:rPr lang="de-DE" sz="2000" b="1" i="1" u="sng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de-DE" sz="2000" dirty="0">
                <a:cs typeface="Arial" panose="020B0604020202020204" pitchFamily="34" charset="0"/>
              </a:rPr>
              <a:t> </a:t>
            </a:r>
          </a:p>
          <a:p>
            <a:endParaRPr lang="de-DE" sz="20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effectLst/>
              </a:rPr>
              <a:t>36 </a:t>
            </a:r>
            <a:r>
              <a:rPr lang="de-DE" b="1" dirty="0" err="1"/>
              <a:t>children</a:t>
            </a:r>
            <a:r>
              <a:rPr lang="de-DE" b="1" dirty="0"/>
              <a:t> </a:t>
            </a:r>
            <a:r>
              <a:rPr lang="de-DE" b="1" dirty="0" err="1"/>
              <a:t>and</a:t>
            </a:r>
            <a:r>
              <a:rPr lang="de-DE" b="1" dirty="0"/>
              <a:t> </a:t>
            </a:r>
            <a:r>
              <a:rPr lang="de-DE" b="1" dirty="0" err="1"/>
              <a:t>adolescents</a:t>
            </a:r>
            <a:r>
              <a:rPr lang="de-DE" b="1" dirty="0"/>
              <a:t> </a:t>
            </a:r>
          </a:p>
          <a:p>
            <a:r>
              <a:rPr lang="de-DE" dirty="0"/>
              <a:t>(</a:t>
            </a:r>
            <a:r>
              <a:rPr lang="de-DE" dirty="0">
                <a:effectLst/>
              </a:rPr>
              <a:t>21 </a:t>
            </a:r>
            <a:r>
              <a:rPr lang="de-DE" dirty="0" err="1">
                <a:effectLst/>
              </a:rPr>
              <a:t>boys</a:t>
            </a:r>
            <a:r>
              <a:rPr lang="de-DE" dirty="0">
                <a:effectLst/>
              </a:rPr>
              <a:t>/ 15 </a:t>
            </a:r>
            <a:r>
              <a:rPr lang="de-DE" dirty="0" err="1"/>
              <a:t>girls</a:t>
            </a:r>
            <a:r>
              <a:rPr lang="de-DE" dirty="0">
                <a:effectLst/>
              </a:rPr>
              <a:t>, 8-25 Jahre alt)</a:t>
            </a:r>
          </a:p>
          <a:p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families</a:t>
            </a:r>
            <a:r>
              <a:rPr lang="de-DE" dirty="0"/>
              <a:t> in </a:t>
            </a:r>
            <a:r>
              <a:rPr lang="de-DE" dirty="0" err="1"/>
              <a:t>difficult</a:t>
            </a:r>
            <a:r>
              <a:rPr lang="de-DE" dirty="0"/>
              <a:t> </a:t>
            </a:r>
            <a:r>
              <a:rPr lang="de-DE" dirty="0" err="1"/>
              <a:t>living</a:t>
            </a:r>
            <a:r>
              <a:rPr lang="de-DE" dirty="0"/>
              <a:t> </a:t>
            </a:r>
            <a:r>
              <a:rPr lang="de-DE" dirty="0" err="1"/>
              <a:t>conditions</a:t>
            </a:r>
            <a:r>
              <a:rPr lang="de-DE" dirty="0">
                <a:effectLst/>
              </a:rPr>
              <a:t> </a:t>
            </a:r>
          </a:p>
          <a:p>
            <a:endParaRPr lang="de-DE" dirty="0"/>
          </a:p>
          <a:p>
            <a:r>
              <a:rPr lang="de-DE" b="1" dirty="0"/>
              <a:t>38 </a:t>
            </a:r>
            <a:r>
              <a:rPr lang="de-DE" b="1" dirty="0" err="1"/>
              <a:t>mentors</a:t>
            </a:r>
            <a:r>
              <a:rPr lang="de-DE" b="1" dirty="0"/>
              <a:t> </a:t>
            </a:r>
            <a:r>
              <a:rPr lang="de-DE" b="1" dirty="0" err="1"/>
              <a:t>provided</a:t>
            </a:r>
            <a:r>
              <a:rPr lang="de-DE" b="1" dirty="0"/>
              <a:t> </a:t>
            </a:r>
            <a:r>
              <a:rPr lang="de-DE" b="1" dirty="0" err="1"/>
              <a:t>guidance</a:t>
            </a:r>
            <a:r>
              <a:rPr lang="de-DE" b="1" dirty="0"/>
              <a:t>, </a:t>
            </a:r>
            <a:r>
              <a:rPr lang="de-DE" b="1" dirty="0" err="1"/>
              <a:t>help,support</a:t>
            </a:r>
            <a:r>
              <a:rPr lang="de-DE" b="1" dirty="0"/>
              <a:t>:</a:t>
            </a:r>
          </a:p>
          <a:p>
            <a:endParaRPr lang="de-DE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In individual </a:t>
            </a:r>
            <a:r>
              <a:rPr lang="de-DE" dirty="0" err="1"/>
              <a:t>school</a:t>
            </a:r>
            <a:r>
              <a:rPr lang="de-DE" dirty="0"/>
              <a:t> </a:t>
            </a:r>
            <a:r>
              <a:rPr lang="de-DE" dirty="0" err="1"/>
              <a:t>subjects</a:t>
            </a:r>
            <a:r>
              <a:rPr lang="de-DE" dirty="0"/>
              <a:t> - </a:t>
            </a:r>
            <a:r>
              <a:rPr lang="de-DE" dirty="0" err="1"/>
              <a:t>elementary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high </a:t>
            </a:r>
            <a:r>
              <a:rPr lang="de-DE" dirty="0" err="1"/>
              <a:t>schools</a:t>
            </a:r>
            <a:r>
              <a:rPr lang="de-DE" dirty="0"/>
              <a:t>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preparation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degree</a:t>
            </a:r>
            <a:r>
              <a:rPr lang="de-DE" dirty="0"/>
              <a:t> </a:t>
            </a:r>
            <a:r>
              <a:rPr lang="de-DE" dirty="0" err="1"/>
              <a:t>courses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training</a:t>
            </a:r>
            <a:r>
              <a:rPr lang="de-DE" dirty="0"/>
              <a:t>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In </a:t>
            </a:r>
            <a:r>
              <a:rPr lang="de-DE" dirty="0" err="1"/>
              <a:t>application</a:t>
            </a:r>
            <a:r>
              <a:rPr lang="de-DE" dirty="0"/>
              <a:t> </a:t>
            </a:r>
            <a:r>
              <a:rPr lang="de-DE" dirty="0" err="1"/>
              <a:t>situations</a:t>
            </a:r>
            <a:r>
              <a:rPr lang="de-DE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 err="1"/>
              <a:t>During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transition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school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work</a:t>
            </a:r>
            <a:r>
              <a:rPr lang="de-DE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In </a:t>
            </a:r>
            <a:r>
              <a:rPr lang="de-DE" dirty="0" err="1"/>
              <a:t>apprenticeships</a:t>
            </a:r>
            <a:r>
              <a:rPr lang="de-DE" dirty="0"/>
              <a:t>/ </a:t>
            </a:r>
            <a:r>
              <a:rPr lang="de-DE" dirty="0" err="1"/>
              <a:t>vocational</a:t>
            </a:r>
            <a:r>
              <a:rPr lang="de-DE" dirty="0"/>
              <a:t> </a:t>
            </a:r>
            <a:r>
              <a:rPr lang="de-DE" dirty="0" err="1"/>
              <a:t>schools</a:t>
            </a:r>
            <a:r>
              <a:rPr lang="de-DE" dirty="0"/>
              <a:t>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de-DE" dirty="0"/>
              <a:t>In </a:t>
            </a:r>
            <a:r>
              <a:rPr lang="de-DE" dirty="0" err="1"/>
              <a:t>everyday</a:t>
            </a:r>
            <a:r>
              <a:rPr lang="de-DE" dirty="0"/>
              <a:t> </a:t>
            </a:r>
            <a:r>
              <a:rPr lang="de-DE" dirty="0" err="1"/>
              <a:t>life</a:t>
            </a:r>
            <a:r>
              <a:rPr lang="de-DE" dirty="0"/>
              <a:t>,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common</a:t>
            </a:r>
            <a:r>
              <a:rPr lang="de-DE" dirty="0"/>
              <a:t> </a:t>
            </a:r>
            <a:r>
              <a:rPr lang="de-DE" dirty="0" err="1"/>
              <a:t>activities</a:t>
            </a:r>
            <a:r>
              <a:rPr lang="de-DE" dirty="0"/>
              <a:t> such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excursions</a:t>
            </a:r>
            <a:r>
              <a:rPr lang="de-DE" dirty="0"/>
              <a:t>, </a:t>
            </a:r>
            <a:r>
              <a:rPr lang="de-DE" dirty="0" err="1"/>
              <a:t>visits</a:t>
            </a:r>
            <a:endParaRPr lang="de-DE" dirty="0"/>
          </a:p>
          <a:p>
            <a:r>
              <a:rPr lang="de-DE" dirty="0"/>
              <a:t>      </a:t>
            </a:r>
            <a:r>
              <a:rPr lang="de-DE" dirty="0" err="1"/>
              <a:t>museum</a:t>
            </a:r>
            <a:r>
              <a:rPr lang="de-DE" dirty="0"/>
              <a:t>/ </a:t>
            </a:r>
            <a:r>
              <a:rPr lang="de-DE" dirty="0" err="1"/>
              <a:t>library</a:t>
            </a:r>
            <a:r>
              <a:rPr lang="de-DE" dirty="0"/>
              <a:t>/ </a:t>
            </a:r>
            <a:r>
              <a:rPr lang="de-DE" dirty="0" err="1"/>
              <a:t>youth</a:t>
            </a:r>
            <a:r>
              <a:rPr lang="de-DE" dirty="0"/>
              <a:t> </a:t>
            </a:r>
            <a:r>
              <a:rPr lang="de-DE" dirty="0" err="1"/>
              <a:t>theater</a:t>
            </a:r>
            <a:r>
              <a:rPr lang="de-DE" dirty="0"/>
              <a:t> etc. </a:t>
            </a:r>
            <a:r>
              <a:rPr lang="de-DE" dirty="0" err="1"/>
              <a:t>were</a:t>
            </a:r>
            <a:endParaRPr lang="de-DE" dirty="0"/>
          </a:p>
          <a:p>
            <a:r>
              <a:rPr lang="de-DE" dirty="0"/>
              <a:t>      </a:t>
            </a:r>
            <a:r>
              <a:rPr lang="de-DE" dirty="0" err="1"/>
              <a:t>gladly</a:t>
            </a:r>
            <a:r>
              <a:rPr lang="de-DE" dirty="0"/>
              <a:t> </a:t>
            </a:r>
            <a:r>
              <a:rPr lang="de-DE" dirty="0" err="1"/>
              <a:t>undertaken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some</a:t>
            </a:r>
            <a:r>
              <a:rPr lang="de-DE" dirty="0"/>
              <a:t> </a:t>
            </a:r>
            <a:r>
              <a:rPr lang="de-DE" dirty="0" err="1"/>
              <a:t>tandems</a:t>
            </a:r>
            <a:r>
              <a:rPr lang="de-DE" dirty="0"/>
              <a:t>.</a:t>
            </a:r>
          </a:p>
          <a:p>
            <a:endParaRPr lang="de-DE" b="1" dirty="0"/>
          </a:p>
          <a:p>
            <a:r>
              <a:rPr lang="de-DE" b="1" dirty="0"/>
              <a:t>The Project </a:t>
            </a:r>
            <a:r>
              <a:rPr lang="de-DE" b="1" dirty="0" err="1"/>
              <a:t>MefJu</a:t>
            </a:r>
            <a:r>
              <a:rPr lang="de-DE" b="1" dirty="0"/>
              <a:t> </a:t>
            </a:r>
            <a:r>
              <a:rPr lang="de-DE" b="1" dirty="0" err="1"/>
              <a:t>is</a:t>
            </a:r>
            <a:r>
              <a:rPr lang="de-DE" b="1" dirty="0"/>
              <a:t> </a:t>
            </a:r>
            <a:r>
              <a:rPr lang="de-DE" b="1" dirty="0" err="1"/>
              <a:t>funded</a:t>
            </a:r>
            <a:r>
              <a:rPr lang="de-DE" b="1" dirty="0"/>
              <a:t> </a:t>
            </a:r>
            <a:r>
              <a:rPr lang="de-DE" b="1" dirty="0" err="1"/>
              <a:t>by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regional </a:t>
            </a:r>
            <a:r>
              <a:rPr lang="de-DE" b="1" dirty="0" err="1"/>
              <a:t>capital</a:t>
            </a:r>
            <a:r>
              <a:rPr lang="de-DE" b="1" dirty="0"/>
              <a:t> Stuttgart . </a:t>
            </a:r>
            <a:br>
              <a:rPr lang="de-DE" b="1" dirty="0">
                <a:hlinkClick r:id="rId5"/>
              </a:rPr>
            </a:br>
            <a:endParaRPr lang="de-DE" b="1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277109"/>
              </p:ext>
            </p:extLst>
          </p:nvPr>
        </p:nvGraphicFramePr>
        <p:xfrm>
          <a:off x="5364088" y="327095"/>
          <a:ext cx="2981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Bitmap-Bild" r:id="rId6" imgW="7314286" imgH="1400000" progId="Paint.Picture">
                  <p:embed/>
                </p:oleObj>
              </mc:Choice>
              <mc:Fallback>
                <p:oleObj name="Bitmap-Bild" r:id="rId6" imgW="7314286" imgH="1400000" progId="Paint.Picture">
                  <p:embed/>
                  <p:pic>
                    <p:nvPicPr>
                      <p:cNvPr id="4" name="Objek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327095"/>
                        <a:ext cx="29813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CF335DCE-6E8B-47F6-AFAE-0AF72DAD3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" y="0"/>
            <a:ext cx="1205002" cy="617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5CEDBDD6-78C4-4117-8C13-1DC6548E62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2575" y="6293931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080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uellmer\SharePoint\Mentoren - Dokumente\MefJu 2005- 2019\MefJu 2012-2013\BIP Stuttgart\DSC002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00200"/>
            <a:ext cx="4392488" cy="2928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028716"/>
              </p:ext>
            </p:extLst>
          </p:nvPr>
        </p:nvGraphicFramePr>
        <p:xfrm>
          <a:off x="5652120" y="332656"/>
          <a:ext cx="2981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Bitmap-Bild" r:id="rId5" imgW="7314286" imgH="1400000" progId="Paint.Picture">
                  <p:embed/>
                </p:oleObj>
              </mc:Choice>
              <mc:Fallback>
                <p:oleObj name="Bitmap-Bild" r:id="rId5" imgW="7314286" imgH="1400000" progId="Paint.Picture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332656"/>
                        <a:ext cx="29813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4" name="Inhaltsplatzhalter 1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i="1" dirty="0">
                <a:cs typeface="Arial" panose="020B0604020202020204" pitchFamily="34" charset="0"/>
              </a:rPr>
              <a:t>„</a:t>
            </a:r>
            <a:r>
              <a:rPr lang="de-DE" sz="1800" b="1" i="1" dirty="0" err="1">
                <a:cs typeface="Arial" panose="020B0604020202020204" pitchFamily="34" charset="0"/>
              </a:rPr>
              <a:t>To</a:t>
            </a:r>
            <a:r>
              <a:rPr lang="de-DE" sz="1800" b="1" i="1" dirty="0">
                <a:cs typeface="Arial" panose="020B0604020202020204" pitchFamily="34" charset="0"/>
              </a:rPr>
              <a:t> </a:t>
            </a:r>
            <a:r>
              <a:rPr lang="de-DE" sz="1800" b="1" i="1" dirty="0" err="1">
                <a:cs typeface="Arial" panose="020B0604020202020204" pitchFamily="34" charset="0"/>
              </a:rPr>
              <a:t>make</a:t>
            </a:r>
            <a:r>
              <a:rPr lang="de-DE" sz="1800" b="1" i="1" dirty="0">
                <a:cs typeface="Arial" panose="020B0604020202020204" pitchFamily="34" charset="0"/>
              </a:rPr>
              <a:t> a </a:t>
            </a:r>
            <a:r>
              <a:rPr lang="de-DE" sz="1800" b="1" i="1" dirty="0" err="1">
                <a:cs typeface="Arial" panose="020B0604020202020204" pitchFamily="34" charset="0"/>
              </a:rPr>
              <a:t>child</a:t>
            </a:r>
            <a:r>
              <a:rPr lang="de-DE" sz="1800" b="1" i="1" dirty="0">
                <a:cs typeface="Arial" panose="020B0604020202020204" pitchFamily="34" charset="0"/>
              </a:rPr>
              <a:t> strong, </a:t>
            </a:r>
            <a:r>
              <a:rPr lang="de-DE" sz="1800" b="1" i="1" dirty="0" err="1">
                <a:cs typeface="Arial" panose="020B0604020202020204" pitchFamily="34" charset="0"/>
              </a:rPr>
              <a:t>it</a:t>
            </a:r>
            <a:r>
              <a:rPr lang="de-DE" sz="1800" b="1" i="1" dirty="0">
                <a:cs typeface="Arial" panose="020B0604020202020204" pitchFamily="34" charset="0"/>
              </a:rPr>
              <a:t> </a:t>
            </a:r>
            <a:r>
              <a:rPr lang="de-DE" sz="1800" b="1" i="1" dirty="0" err="1">
                <a:cs typeface="Arial" panose="020B0604020202020204" pitchFamily="34" charset="0"/>
              </a:rPr>
              <a:t>takes</a:t>
            </a:r>
            <a:r>
              <a:rPr lang="de-DE" sz="1800" b="1" i="1" dirty="0">
                <a:cs typeface="Arial" panose="020B0604020202020204" pitchFamily="34" charset="0"/>
              </a:rPr>
              <a:t> a </a:t>
            </a:r>
            <a:r>
              <a:rPr lang="de-DE" sz="1800" b="1" i="1" dirty="0" err="1">
                <a:cs typeface="Arial" panose="020B0604020202020204" pitchFamily="34" charset="0"/>
              </a:rPr>
              <a:t>whole</a:t>
            </a:r>
            <a:r>
              <a:rPr lang="de-DE" sz="1800" b="1" i="1" dirty="0">
                <a:cs typeface="Arial" panose="020B0604020202020204" pitchFamily="34" charset="0"/>
              </a:rPr>
              <a:t> </a:t>
            </a:r>
            <a:r>
              <a:rPr lang="de-DE" sz="1800" b="1" i="1" dirty="0" err="1">
                <a:cs typeface="Arial" panose="020B0604020202020204" pitchFamily="34" charset="0"/>
              </a:rPr>
              <a:t>village</a:t>
            </a:r>
            <a:r>
              <a:rPr lang="de-DE" sz="1800" b="1" i="1" dirty="0">
                <a:cs typeface="Arial" panose="020B0604020202020204" pitchFamily="34" charset="0"/>
              </a:rPr>
              <a:t>“</a:t>
            </a:r>
            <a:r>
              <a:rPr lang="de-DE" sz="1800" i="1" dirty="0">
                <a:cs typeface="Arial" panose="020B0604020202020204" pitchFamily="34" charset="0"/>
              </a:rPr>
              <a:t>(African </a:t>
            </a:r>
            <a:r>
              <a:rPr lang="de-DE" sz="1800" i="1" dirty="0" err="1">
                <a:cs typeface="Arial" panose="020B0604020202020204" pitchFamily="34" charset="0"/>
              </a:rPr>
              <a:t>adage</a:t>
            </a:r>
            <a:r>
              <a:rPr lang="de-DE" sz="1800" i="1" dirty="0">
                <a:cs typeface="Arial" panose="020B0604020202020204" pitchFamily="34" charset="0"/>
              </a:rPr>
              <a:t>)</a:t>
            </a:r>
          </a:p>
          <a:p>
            <a:pPr marL="0" indent="0">
              <a:buNone/>
            </a:pPr>
            <a:endParaRPr lang="de-DE" sz="1800" b="1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b="1" dirty="0">
                <a:cs typeface="Arial" panose="020B0604020202020204" pitchFamily="34" charset="0"/>
              </a:rPr>
              <a:t>Mentors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are</a:t>
            </a:r>
            <a:r>
              <a:rPr lang="de-DE" sz="1800" dirty="0"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de-DE" sz="1800" dirty="0" err="1">
                <a:cs typeface="Arial" panose="020B0604020202020204" pitchFamily="34" charset="0"/>
              </a:rPr>
              <a:t>Companions</a:t>
            </a:r>
            <a:r>
              <a:rPr lang="de-DE" sz="1800" dirty="0"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de-DE" sz="1800" dirty="0">
                <a:cs typeface="Arial" panose="020B0604020202020204" pitchFamily="34" charset="0"/>
              </a:rPr>
              <a:t>Impulse </a:t>
            </a:r>
            <a:r>
              <a:rPr lang="de-DE" sz="1800" dirty="0" err="1">
                <a:cs typeface="Arial" panose="020B0604020202020204" pitchFamily="34" charset="0"/>
              </a:rPr>
              <a:t>generators</a:t>
            </a:r>
            <a:endParaRPr lang="de-DE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dirty="0" err="1">
                <a:cs typeface="Arial" panose="020B0604020202020204" pitchFamily="34" charset="0"/>
              </a:rPr>
              <a:t>Supporters</a:t>
            </a:r>
            <a:endParaRPr lang="de-DE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dirty="0">
                <a:cs typeface="Arial" panose="020B0604020202020204" pitchFamily="34" charset="0"/>
              </a:rPr>
              <a:t>Sponsors</a:t>
            </a:r>
          </a:p>
          <a:p>
            <a:pPr marL="0" indent="0">
              <a:buNone/>
            </a:pPr>
            <a:r>
              <a:rPr lang="de-DE" sz="1800" b="1" dirty="0">
                <a:cs typeface="Arial" panose="020B0604020202020204" pitchFamily="34" charset="0"/>
              </a:rPr>
              <a:t>Mentors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are</a:t>
            </a:r>
            <a:r>
              <a:rPr lang="de-DE" sz="1800" dirty="0"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de-DE" sz="1800" dirty="0" err="1">
                <a:cs typeface="Arial" panose="020B0604020202020204" pitchFamily="34" charset="0"/>
              </a:rPr>
              <a:t>Interested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lay</a:t>
            </a:r>
            <a:r>
              <a:rPr lang="de-DE" sz="1800" dirty="0">
                <a:cs typeface="Arial" panose="020B0604020202020204" pitchFamily="34" charset="0"/>
              </a:rPr>
              <a:t>-people </a:t>
            </a:r>
            <a:r>
              <a:rPr lang="de-DE" sz="1800" dirty="0" err="1">
                <a:cs typeface="Arial" panose="020B0604020202020204" pitchFamily="34" charset="0"/>
              </a:rPr>
              <a:t>with</a:t>
            </a:r>
            <a:r>
              <a:rPr lang="de-DE" sz="1800" dirty="0">
                <a:cs typeface="Arial" panose="020B0604020202020204" pitchFamily="34" charset="0"/>
              </a:rPr>
              <a:t> a </a:t>
            </a:r>
            <a:r>
              <a:rPr lang="de-DE" sz="1800" dirty="0" err="1">
                <a:cs typeface="Arial" panose="020B0604020202020204" pitchFamily="34" charset="0"/>
              </a:rPr>
              <a:t>big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heart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and</a:t>
            </a:r>
            <a:r>
              <a:rPr lang="de-DE" sz="1800" dirty="0">
                <a:cs typeface="Arial" panose="020B0604020202020204" pitchFamily="34" charset="0"/>
              </a:rPr>
              <a:t> </a:t>
            </a:r>
            <a:r>
              <a:rPr lang="de-DE" sz="1800" dirty="0" err="1">
                <a:cs typeface="Arial" panose="020B0604020202020204" pitchFamily="34" charset="0"/>
              </a:rPr>
              <a:t>experiences</a:t>
            </a:r>
            <a:endParaRPr lang="de-DE" sz="18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1800" b="1" dirty="0">
                <a:cs typeface="Arial" panose="020B0604020202020204" pitchFamily="34" charset="0"/>
              </a:rPr>
              <a:t>Mentors </a:t>
            </a:r>
            <a:r>
              <a:rPr lang="de-DE" sz="1800" dirty="0">
                <a:cs typeface="Arial" panose="020B0604020202020204" pitchFamily="34" charset="0"/>
              </a:rPr>
              <a:t>bring:</a:t>
            </a:r>
          </a:p>
          <a:p>
            <a:pPr marL="0" indent="0">
              <a:buNone/>
            </a:pPr>
            <a:r>
              <a:rPr lang="de-DE" sz="1800" dirty="0">
                <a:cs typeface="Arial" panose="020B0604020202020204" pitchFamily="34" charset="0"/>
              </a:rPr>
              <a:t>Knowledge, </a:t>
            </a:r>
            <a:r>
              <a:rPr lang="de-DE" sz="1800" dirty="0" err="1">
                <a:cs typeface="Arial" panose="020B0604020202020204" pitchFamily="34" charset="0"/>
              </a:rPr>
              <a:t>experience</a:t>
            </a:r>
            <a:r>
              <a:rPr lang="de-DE" sz="1800" dirty="0">
                <a:cs typeface="Arial" panose="020B0604020202020204" pitchFamily="34" charset="0"/>
              </a:rPr>
              <a:t>, care, </a:t>
            </a:r>
            <a:r>
              <a:rPr lang="de-DE" sz="1800" dirty="0" err="1">
                <a:cs typeface="Arial" panose="020B0604020202020204" pitchFamily="34" charset="0"/>
              </a:rPr>
              <a:t>reliability</a:t>
            </a:r>
            <a:endParaRPr lang="de-DE" sz="1800" dirty="0">
              <a:cs typeface="Arial" panose="020B0604020202020204" pitchFamily="34" charset="0"/>
            </a:endParaRPr>
          </a:p>
        </p:txBody>
      </p:sp>
      <p:sp>
        <p:nvSpPr>
          <p:cNvPr id="15" name="Inhaltsplatzhalt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1864541-91F6-4190-B79A-1891EC3D0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" y="0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C61091DA-B1E4-4876-87C3-6D41F2A98D0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490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de-DE" sz="2000" dirty="0" err="1"/>
              <a:t>Sponsorship</a:t>
            </a:r>
            <a:r>
              <a:rPr lang="de-DE" sz="2000" dirty="0"/>
              <a:t> </a:t>
            </a:r>
            <a:r>
              <a:rPr lang="de-DE" sz="2000" dirty="0" err="1"/>
              <a:t>have</a:t>
            </a:r>
            <a:r>
              <a:rPr lang="de-DE" sz="2000" dirty="0"/>
              <a:t> a </a:t>
            </a:r>
            <a:r>
              <a:rPr lang="de-DE" sz="2000" dirty="0" err="1"/>
              <a:t>long</a:t>
            </a:r>
            <a:r>
              <a:rPr lang="de-DE" sz="2000" dirty="0"/>
              <a:t>-term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prevent</a:t>
            </a:r>
            <a:r>
              <a:rPr lang="de-DE" sz="2000" dirty="0"/>
              <a:t> </a:t>
            </a:r>
            <a:r>
              <a:rPr lang="de-DE" sz="2000" dirty="0" err="1"/>
              <a:t>effect</a:t>
            </a:r>
            <a:r>
              <a:rPr lang="de-DE" sz="2000" dirty="0"/>
              <a:t>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 err="1"/>
              <a:t>adults</a:t>
            </a:r>
            <a:r>
              <a:rPr lang="de-DE" sz="2000" dirty="0"/>
              <a:t> </a:t>
            </a:r>
            <a:r>
              <a:rPr lang="de-DE" sz="2000" dirty="0" err="1"/>
              <a:t>strengthen</a:t>
            </a:r>
            <a:r>
              <a:rPr lang="de-DE" sz="2000" dirty="0"/>
              <a:t> </a:t>
            </a:r>
            <a:r>
              <a:rPr lang="de-DE" sz="2000" dirty="0" err="1"/>
              <a:t>children</a:t>
            </a:r>
            <a:r>
              <a:rPr lang="de-DE" sz="2000" dirty="0"/>
              <a:t>/ </a:t>
            </a:r>
            <a:r>
              <a:rPr lang="de-DE" sz="2000" dirty="0" err="1"/>
              <a:t>families</a:t>
            </a:r>
            <a:r>
              <a:rPr lang="de-DE" sz="2000" dirty="0"/>
              <a:t> </a:t>
            </a:r>
            <a:r>
              <a:rPr lang="de-DE" sz="2000" dirty="0" err="1"/>
              <a:t>as</a:t>
            </a:r>
            <a:r>
              <a:rPr lang="de-DE" sz="2000" dirty="0"/>
              <a:t> </a:t>
            </a:r>
            <a:r>
              <a:rPr lang="de-DE" sz="2000" dirty="0" err="1"/>
              <a:t>role</a:t>
            </a:r>
            <a:r>
              <a:rPr lang="de-DE" sz="2000" dirty="0"/>
              <a:t> </a:t>
            </a:r>
            <a:r>
              <a:rPr lang="de-DE" sz="2000" dirty="0" err="1"/>
              <a:t>models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give</a:t>
            </a:r>
            <a:r>
              <a:rPr lang="de-DE" sz="2000" dirty="0"/>
              <a:t> </a:t>
            </a:r>
            <a:r>
              <a:rPr lang="de-DE" sz="2000" dirty="0" err="1"/>
              <a:t>concrete</a:t>
            </a:r>
            <a:r>
              <a:rPr lang="de-DE" sz="2000" dirty="0"/>
              <a:t> </a:t>
            </a:r>
            <a:r>
              <a:rPr lang="de-DE" sz="2000" dirty="0" err="1"/>
              <a:t>attention</a:t>
            </a:r>
            <a:r>
              <a:rPr lang="de-DE" sz="2000" dirty="0"/>
              <a:t>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/>
              <a:t>Mentors </a:t>
            </a:r>
            <a:r>
              <a:rPr lang="de-DE" sz="2000" dirty="0" err="1"/>
              <a:t>willingly</a:t>
            </a:r>
            <a:r>
              <a:rPr lang="de-DE" sz="2000" dirty="0"/>
              <a:t> </a:t>
            </a:r>
            <a:r>
              <a:rPr lang="de-DE" sz="2000" dirty="0" err="1"/>
              <a:t>choose</a:t>
            </a:r>
            <a:r>
              <a:rPr lang="de-DE" sz="2000" dirty="0"/>
              <a:t> </a:t>
            </a:r>
            <a:r>
              <a:rPr lang="de-DE" sz="2000" dirty="0" err="1"/>
              <a:t>to</a:t>
            </a:r>
            <a:r>
              <a:rPr lang="de-DE" sz="2000" dirty="0"/>
              <a:t> </a:t>
            </a:r>
            <a:r>
              <a:rPr lang="de-DE" sz="2000" dirty="0" err="1"/>
              <a:t>work</a:t>
            </a:r>
            <a:r>
              <a:rPr lang="de-DE" sz="2000" dirty="0"/>
              <a:t> </a:t>
            </a:r>
            <a:r>
              <a:rPr lang="de-DE" sz="2000" dirty="0" err="1"/>
              <a:t>responsibly</a:t>
            </a:r>
            <a:r>
              <a:rPr lang="de-DE" sz="2000" dirty="0"/>
              <a:t>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/>
              <a:t>reliably</a:t>
            </a:r>
            <a:r>
              <a:rPr lang="de-DE" sz="2000" dirty="0"/>
              <a:t>,</a:t>
            </a:r>
          </a:p>
          <a:p>
            <a:pPr>
              <a:buFont typeface="Courier New" panose="02070309020205020404" pitchFamily="49" charset="0"/>
              <a:buChar char="o"/>
            </a:pPr>
            <a:endParaRPr lang="de-DE" sz="2000" dirty="0"/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 err="1"/>
              <a:t>Their</a:t>
            </a:r>
            <a:r>
              <a:rPr lang="de-DE" sz="2000" dirty="0"/>
              <a:t> </a:t>
            </a:r>
            <a:r>
              <a:rPr lang="de-DE" sz="2000" dirty="0" err="1"/>
              <a:t>commitment</a:t>
            </a:r>
            <a:r>
              <a:rPr lang="de-DE" sz="2000" dirty="0"/>
              <a:t> must </a:t>
            </a:r>
            <a:r>
              <a:rPr lang="de-DE" sz="2000" dirty="0" err="1"/>
              <a:t>be</a:t>
            </a:r>
            <a:r>
              <a:rPr lang="de-DE" sz="2000" dirty="0"/>
              <a:t> personal,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 err="1"/>
              <a:t>They</a:t>
            </a:r>
            <a:r>
              <a:rPr lang="de-DE" sz="2000" dirty="0"/>
              <a:t> must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capable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offering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assistance</a:t>
            </a:r>
            <a:r>
              <a:rPr lang="de-DE" sz="2000" dirty="0"/>
              <a:t>,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 err="1"/>
              <a:t>their</a:t>
            </a:r>
            <a:r>
              <a:rPr lang="de-DE" sz="2000" dirty="0"/>
              <a:t> </a:t>
            </a:r>
            <a:r>
              <a:rPr lang="de-DE" sz="2000" dirty="0" err="1"/>
              <a:t>support</a:t>
            </a:r>
            <a:r>
              <a:rPr lang="de-DE" sz="2000" dirty="0"/>
              <a:t> must </a:t>
            </a:r>
            <a:r>
              <a:rPr lang="de-DE" sz="2000" dirty="0" err="1"/>
              <a:t>be</a:t>
            </a:r>
            <a:r>
              <a:rPr lang="de-DE" sz="2000" dirty="0"/>
              <a:t> </a:t>
            </a:r>
            <a:r>
              <a:rPr lang="de-DE" sz="2000" dirty="0" err="1"/>
              <a:t>beneficial</a:t>
            </a:r>
            <a:r>
              <a:rPr lang="de-DE" sz="2000" dirty="0"/>
              <a:t> </a:t>
            </a:r>
            <a:r>
              <a:rPr lang="de-DE" sz="2000" dirty="0" err="1"/>
              <a:t>for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recipients</a:t>
            </a:r>
            <a:endParaRPr lang="de-DE" sz="2000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>
            <a:normAutofit/>
          </a:bodyPr>
          <a:lstStyle/>
          <a:p>
            <a:r>
              <a:rPr lang="de-DE" sz="2000" dirty="0"/>
              <a:t>Mentors </a:t>
            </a:r>
            <a:r>
              <a:rPr lang="de-DE" sz="2000" dirty="0" err="1"/>
              <a:t>are</a:t>
            </a:r>
            <a:r>
              <a:rPr lang="de-DE" sz="2000" dirty="0"/>
              <a:t> not </a:t>
            </a:r>
            <a:r>
              <a:rPr lang="de-DE" sz="2000" dirty="0" err="1"/>
              <a:t>service</a:t>
            </a:r>
            <a:r>
              <a:rPr lang="de-DE" sz="2000" dirty="0"/>
              <a:t> </a:t>
            </a:r>
            <a:r>
              <a:rPr lang="de-DE" sz="2000" dirty="0" err="1"/>
              <a:t>providers</a:t>
            </a:r>
            <a:r>
              <a:rPr lang="de-DE" sz="2000" dirty="0"/>
              <a:t>,</a:t>
            </a:r>
          </a:p>
          <a:p>
            <a:r>
              <a:rPr lang="de-DE" sz="2000" dirty="0" err="1"/>
              <a:t>they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not </a:t>
            </a:r>
            <a:r>
              <a:rPr lang="de-DE" sz="2000" dirty="0" err="1"/>
              <a:t>babysitters</a:t>
            </a:r>
            <a:r>
              <a:rPr lang="de-DE" sz="2000" dirty="0"/>
              <a:t>,</a:t>
            </a:r>
          </a:p>
          <a:p>
            <a:r>
              <a:rPr lang="de-DE" sz="2000" dirty="0" err="1"/>
              <a:t>they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not </a:t>
            </a:r>
            <a:r>
              <a:rPr lang="de-DE" sz="2000" dirty="0" err="1"/>
              <a:t>exclusively</a:t>
            </a:r>
            <a:r>
              <a:rPr lang="de-DE" sz="2000" dirty="0"/>
              <a:t> </a:t>
            </a:r>
            <a:r>
              <a:rPr lang="de-DE" sz="2000" dirty="0" err="1"/>
              <a:t>tutors</a:t>
            </a:r>
            <a:r>
              <a:rPr lang="de-DE" sz="2000" dirty="0"/>
              <a:t>,</a:t>
            </a:r>
          </a:p>
          <a:p>
            <a:r>
              <a:rPr lang="de-DE" sz="2000" dirty="0" err="1"/>
              <a:t>they</a:t>
            </a:r>
            <a:r>
              <a:rPr lang="de-DE" sz="2000" dirty="0"/>
              <a:t> </a:t>
            </a:r>
            <a:r>
              <a:rPr lang="de-DE" sz="2000" dirty="0" err="1"/>
              <a:t>are</a:t>
            </a:r>
            <a:r>
              <a:rPr lang="de-DE" sz="2000" dirty="0"/>
              <a:t> not </a:t>
            </a:r>
            <a:r>
              <a:rPr lang="de-DE" sz="2000" dirty="0" err="1"/>
              <a:t>family-friendly</a:t>
            </a:r>
            <a:r>
              <a:rPr lang="de-DE" sz="2000" dirty="0"/>
              <a:t> </a:t>
            </a:r>
            <a:r>
              <a:rPr lang="de-DE" sz="2000" dirty="0" err="1"/>
              <a:t>helpers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a professional </a:t>
            </a:r>
            <a:r>
              <a:rPr lang="de-DE" sz="2000" dirty="0" err="1"/>
              <a:t>detachment</a:t>
            </a:r>
            <a:r>
              <a:rPr lang="de-DE" sz="2000" dirty="0"/>
              <a:t>.</a:t>
            </a:r>
          </a:p>
          <a:p>
            <a:r>
              <a:rPr lang="de-DE" sz="2000" dirty="0" err="1"/>
              <a:t>They</a:t>
            </a:r>
            <a:r>
              <a:rPr lang="de-DE" sz="2000" dirty="0"/>
              <a:t> </a:t>
            </a:r>
            <a:r>
              <a:rPr lang="de-DE" sz="2000" dirty="0" err="1"/>
              <a:t>cannot</a:t>
            </a:r>
            <a:r>
              <a:rPr lang="de-DE" sz="2000" dirty="0"/>
              <a:t> </a:t>
            </a:r>
            <a:r>
              <a:rPr lang="de-DE" sz="2000" dirty="0" err="1"/>
              <a:t>replace</a:t>
            </a:r>
            <a:r>
              <a:rPr lang="de-DE" sz="2000" dirty="0"/>
              <a:t> professional </a:t>
            </a:r>
            <a:r>
              <a:rPr lang="de-DE" sz="2000" dirty="0" err="1"/>
              <a:t>help</a:t>
            </a:r>
            <a:endParaRPr lang="de-DE" sz="2000" dirty="0"/>
          </a:p>
        </p:txBody>
      </p:sp>
      <p:pic>
        <p:nvPicPr>
          <p:cNvPr id="16386" name="Picture 2" descr="C:\Users\Kuellmer\Pictures\vilniu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581128"/>
            <a:ext cx="2915816" cy="21868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8378500"/>
              </p:ext>
            </p:extLst>
          </p:nvPr>
        </p:nvGraphicFramePr>
        <p:xfrm>
          <a:off x="5364088" y="476672"/>
          <a:ext cx="2981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2" name="Bitmap-Bild" r:id="rId5" imgW="7314286" imgH="1400000" progId="Paint.Picture">
                  <p:embed/>
                </p:oleObj>
              </mc:Choice>
              <mc:Fallback>
                <p:oleObj name="Bitmap-Bild" r:id="rId5" imgW="7314286" imgH="1400000" progId="Paint.Picture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76672"/>
                        <a:ext cx="29813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>
            <a:extLst>
              <a:ext uri="{FF2B5EF4-FFF2-40B4-BE49-F238E27FC236}">
                <a16:creationId xmlns:a16="http://schemas.microsoft.com/office/drawing/2014/main" id="{2A9A44EE-1C67-42F6-900A-6031EFD65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" y="0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29CFDA84-3433-4B1D-A1A0-6D2CB3E452F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20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Kuellmer\SharePoint\Mentoren - Dokumente\MefJu 2005- 2019\MefJu 2010-2011\Foto MefJu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16" y="2189363"/>
            <a:ext cx="4053116" cy="3039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587507"/>
              </p:ext>
            </p:extLst>
          </p:nvPr>
        </p:nvGraphicFramePr>
        <p:xfrm>
          <a:off x="5436096" y="332656"/>
          <a:ext cx="2981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Bitmap-Bild" r:id="rId5" imgW="7314286" imgH="1400000" progId="Paint.Picture">
                  <p:embed/>
                </p:oleObj>
              </mc:Choice>
              <mc:Fallback>
                <p:oleObj name="Bitmap-Bild" r:id="rId5" imgW="7314286" imgH="1400000" progId="Paint.Picture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332656"/>
                        <a:ext cx="29813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>
                <a:cs typeface="Arial" panose="020B0604020202020204" pitchFamily="34" charset="0"/>
              </a:rPr>
              <a:t>Quality </a:t>
            </a:r>
            <a:r>
              <a:rPr lang="de-DE" sz="2400" b="1" dirty="0" err="1">
                <a:cs typeface="Arial" panose="020B0604020202020204" pitchFamily="34" charset="0"/>
              </a:rPr>
              <a:t>standards</a:t>
            </a:r>
            <a:r>
              <a:rPr lang="de-DE" sz="2400" b="1" dirty="0"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endParaRPr lang="de-DE" sz="2400" b="1" dirty="0"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>
                <a:cs typeface="Arial" panose="020B0604020202020204" pitchFamily="34" charset="0"/>
              </a:rPr>
              <a:t>Public </a:t>
            </a:r>
            <a:r>
              <a:rPr lang="de-DE" sz="2000" dirty="0" err="1">
                <a:cs typeface="Arial" panose="020B0604020202020204" pitchFamily="34" charset="0"/>
              </a:rPr>
              <a:t>relations</a:t>
            </a:r>
            <a:endParaRPr lang="de-DE" sz="2000" dirty="0"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 err="1">
                <a:cs typeface="Arial" panose="020B0604020202020204" pitchFamily="34" charset="0"/>
              </a:rPr>
              <a:t>Selections</a:t>
            </a:r>
            <a:r>
              <a:rPr lang="de-DE" sz="2000" dirty="0">
                <a:cs typeface="Arial" panose="020B0604020202020204" pitchFamily="34" charset="0"/>
              </a:rPr>
              <a:t> </a:t>
            </a:r>
            <a:r>
              <a:rPr lang="de-DE" sz="2000" dirty="0" err="1">
                <a:cs typeface="Arial" panose="020B0604020202020204" pitchFamily="34" charset="0"/>
              </a:rPr>
              <a:t>of</a:t>
            </a:r>
            <a:r>
              <a:rPr lang="de-DE" sz="2000" dirty="0">
                <a:cs typeface="Arial" panose="020B0604020202020204" pitchFamily="34" charset="0"/>
              </a:rPr>
              <a:t> </a:t>
            </a:r>
            <a:r>
              <a:rPr lang="de-DE" sz="2000" dirty="0" err="1">
                <a:cs typeface="Arial" panose="020B0604020202020204" pitchFamily="34" charset="0"/>
              </a:rPr>
              <a:t>mentors</a:t>
            </a:r>
            <a:endParaRPr lang="de-DE" sz="2000" dirty="0"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>
                <a:cs typeface="Arial" panose="020B0604020202020204" pitchFamily="34" charset="0"/>
              </a:rPr>
              <a:t>Admission </a:t>
            </a:r>
            <a:r>
              <a:rPr lang="de-DE" sz="2000" dirty="0" err="1">
                <a:cs typeface="Arial" panose="020B0604020202020204" pitchFamily="34" charset="0"/>
              </a:rPr>
              <a:t>of</a:t>
            </a:r>
            <a:r>
              <a:rPr lang="de-DE" sz="2000" dirty="0">
                <a:cs typeface="Arial" panose="020B0604020202020204" pitchFamily="34" charset="0"/>
              </a:rPr>
              <a:t> </a:t>
            </a:r>
            <a:r>
              <a:rPr lang="de-DE" sz="2000" dirty="0" err="1">
                <a:cs typeface="Arial" panose="020B0604020202020204" pitchFamily="34" charset="0"/>
              </a:rPr>
              <a:t>children</a:t>
            </a:r>
            <a:r>
              <a:rPr lang="de-DE" sz="2000" dirty="0">
                <a:cs typeface="Arial" panose="020B0604020202020204" pitchFamily="34" charset="0"/>
              </a:rPr>
              <a:t>/ </a:t>
            </a:r>
            <a:r>
              <a:rPr lang="de-DE" sz="2000" dirty="0" err="1">
                <a:cs typeface="Arial" panose="020B0604020202020204" pitchFamily="34" charset="0"/>
              </a:rPr>
              <a:t>adolescents</a:t>
            </a:r>
            <a:r>
              <a:rPr lang="de-DE" sz="2000" dirty="0">
                <a:cs typeface="Arial" panose="020B0604020202020204" pitchFamily="34" charset="0"/>
              </a:rPr>
              <a:t>/ </a:t>
            </a:r>
            <a:r>
              <a:rPr lang="de-DE" sz="2000" dirty="0" err="1">
                <a:cs typeface="Arial" panose="020B0604020202020204" pitchFamily="34" charset="0"/>
              </a:rPr>
              <a:t>families</a:t>
            </a:r>
            <a:endParaRPr lang="de-DE" sz="2000" dirty="0"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 err="1">
                <a:cs typeface="Arial" panose="020B0604020202020204" pitchFamily="34" charset="0"/>
              </a:rPr>
              <a:t>Matching</a:t>
            </a:r>
            <a:r>
              <a:rPr lang="de-DE" sz="2000" dirty="0">
                <a:cs typeface="Arial" panose="020B0604020202020204" pitchFamily="34" charset="0"/>
              </a:rPr>
              <a:t> </a:t>
            </a:r>
            <a:r>
              <a:rPr lang="de-DE" sz="2000" dirty="0" err="1">
                <a:cs typeface="Arial" panose="020B0604020202020204" pitchFamily="34" charset="0"/>
              </a:rPr>
              <a:t>and</a:t>
            </a:r>
            <a:r>
              <a:rPr lang="de-DE" sz="2000" dirty="0">
                <a:cs typeface="Arial" panose="020B0604020202020204" pitchFamily="34" charset="0"/>
              </a:rPr>
              <a:t> </a:t>
            </a:r>
            <a:r>
              <a:rPr lang="de-DE" sz="2000" dirty="0" err="1">
                <a:cs typeface="Arial" panose="020B0604020202020204" pitchFamily="34" charset="0"/>
              </a:rPr>
              <a:t>start</a:t>
            </a:r>
            <a:endParaRPr lang="de-DE" sz="2000" dirty="0"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>
                <a:cs typeface="Arial" panose="020B0604020202020204" pitchFamily="34" charset="0"/>
              </a:rPr>
              <a:t>Mentors </a:t>
            </a:r>
            <a:r>
              <a:rPr lang="de-DE" sz="2000" dirty="0" err="1">
                <a:cs typeface="Arial" panose="020B0604020202020204" pitchFamily="34" charset="0"/>
              </a:rPr>
              <a:t>support</a:t>
            </a:r>
            <a:endParaRPr lang="de-DE" sz="2000" dirty="0"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de-DE" sz="2000" dirty="0" err="1">
                <a:cs typeface="Arial" panose="020B0604020202020204" pitchFamily="34" charset="0"/>
              </a:rPr>
              <a:t>Supporting</a:t>
            </a:r>
            <a:r>
              <a:rPr lang="de-DE" sz="2000" dirty="0">
                <a:cs typeface="Arial" panose="020B0604020202020204" pitchFamily="34" charset="0"/>
              </a:rPr>
              <a:t> </a:t>
            </a:r>
            <a:r>
              <a:rPr lang="de-DE" sz="2000" dirty="0" err="1">
                <a:cs typeface="Arial" panose="020B0604020202020204" pitchFamily="34" charset="0"/>
              </a:rPr>
              <a:t>the</a:t>
            </a:r>
            <a:r>
              <a:rPr lang="de-DE" sz="2000" dirty="0">
                <a:cs typeface="Arial" panose="020B0604020202020204" pitchFamily="34" charset="0"/>
              </a:rPr>
              <a:t> </a:t>
            </a:r>
            <a:r>
              <a:rPr lang="de-DE" sz="2000" dirty="0" err="1">
                <a:cs typeface="Arial" panose="020B0604020202020204" pitchFamily="34" charset="0"/>
              </a:rPr>
              <a:t>children</a:t>
            </a:r>
            <a:r>
              <a:rPr lang="de-DE" sz="2000" dirty="0">
                <a:cs typeface="Arial" panose="020B0604020202020204" pitchFamily="34" charset="0"/>
              </a:rPr>
              <a:t>/ </a:t>
            </a:r>
            <a:r>
              <a:rPr lang="de-DE" sz="2000" dirty="0" err="1">
                <a:cs typeface="Arial" panose="020B0604020202020204" pitchFamily="34" charset="0"/>
              </a:rPr>
              <a:t>adolescents</a:t>
            </a:r>
            <a:r>
              <a:rPr lang="de-DE" sz="2000" dirty="0">
                <a:cs typeface="Arial" panose="020B0604020202020204" pitchFamily="34" charset="0"/>
              </a:rPr>
              <a:t>/ </a:t>
            </a:r>
            <a:r>
              <a:rPr lang="de-DE" sz="2000" dirty="0" err="1">
                <a:cs typeface="Arial" panose="020B0604020202020204" pitchFamily="34" charset="0"/>
              </a:rPr>
              <a:t>families</a:t>
            </a:r>
            <a:endParaRPr lang="de-DE" sz="2000" dirty="0">
              <a:cs typeface="Arial" panose="020B0604020202020204" pitchFamily="34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 descr="https://agdw.de/wp-content/uploads/2012/10/BIP_siegel_RZ.eps_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916" y="4797152"/>
            <a:ext cx="1954560" cy="195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01352E7-7363-4655-9463-6C67D77ED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" y="0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4F0555D9-5468-42EE-918C-8E46F21BCD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5419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uellmer\SharePoint\Mentoren - Dokumente\Vilnius 2019\P11306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832"/>
            <a:ext cx="3491880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agdw.de/wp-content/uploads/2012/10/BIP_siegel_RZ.eps_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861049"/>
            <a:ext cx="1540513" cy="159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4394541"/>
              </p:ext>
            </p:extLst>
          </p:nvPr>
        </p:nvGraphicFramePr>
        <p:xfrm>
          <a:off x="5364088" y="476672"/>
          <a:ext cx="298132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Bitmap-Bild" r:id="rId6" imgW="7314286" imgH="1400000" progId="Paint.Picture">
                  <p:embed/>
                </p:oleObj>
              </mc:Choice>
              <mc:Fallback>
                <p:oleObj name="Bitmap-Bild" r:id="rId6" imgW="7314286" imgH="1400000" progId="Paint.Picture">
                  <p:embed/>
                  <p:pic>
                    <p:nvPicPr>
                      <p:cNvPr id="3" name="Objek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476672"/>
                        <a:ext cx="2981325" cy="57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Inhaltsplatzhalter 12"/>
          <p:cNvSpPr>
            <a:spLocks noGrp="1"/>
          </p:cNvSpPr>
          <p:nvPr>
            <p:ph sz="half" idx="4294967295"/>
          </p:nvPr>
        </p:nvSpPr>
        <p:spPr>
          <a:xfrm>
            <a:off x="-22740" y="1052736"/>
            <a:ext cx="4038600" cy="48860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>
                <a:cs typeface="Arial" panose="020B0604020202020204" pitchFamily="34" charset="0"/>
              </a:rPr>
              <a:t>A </a:t>
            </a:r>
            <a:r>
              <a:rPr lang="de-DE" sz="2400" b="1" dirty="0" err="1">
                <a:cs typeface="Arial" panose="020B0604020202020204" pitchFamily="34" charset="0"/>
              </a:rPr>
              <a:t>mentor‘s</a:t>
            </a:r>
            <a:r>
              <a:rPr lang="de-DE" sz="2400" b="1" dirty="0">
                <a:cs typeface="Arial" panose="020B0604020202020204" pitchFamily="34" charset="0"/>
              </a:rPr>
              <a:t> </a:t>
            </a:r>
            <a:r>
              <a:rPr lang="de-DE" sz="2400" b="1" dirty="0" err="1">
                <a:cs typeface="Arial" panose="020B0604020202020204" pitchFamily="34" charset="0"/>
              </a:rPr>
              <a:t>experience</a:t>
            </a:r>
            <a:r>
              <a:rPr lang="de-DE" sz="2400" b="1" dirty="0">
                <a:cs typeface="Arial" panose="020B0604020202020204" pitchFamily="34" charset="0"/>
              </a:rPr>
              <a:t>:</a:t>
            </a:r>
          </a:p>
          <a:p>
            <a:pPr marL="0" indent="0">
              <a:buNone/>
            </a:pPr>
            <a:r>
              <a:rPr lang="de-DE" sz="2000" i="1" dirty="0" err="1">
                <a:cs typeface="Arial" panose="020B0604020202020204" pitchFamily="34" charset="0"/>
              </a:rPr>
              <a:t>Being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with</a:t>
            </a:r>
            <a:r>
              <a:rPr lang="de-DE" sz="2000" i="1" dirty="0">
                <a:cs typeface="Arial" panose="020B0604020202020204" pitchFamily="34" charset="0"/>
              </a:rPr>
              <a:t> a </a:t>
            </a:r>
            <a:r>
              <a:rPr lang="de-DE" sz="2000" i="1" dirty="0" err="1">
                <a:cs typeface="Arial" panose="020B0604020202020204" pitchFamily="34" charset="0"/>
              </a:rPr>
              <a:t>mentee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is</a:t>
            </a:r>
            <a:r>
              <a:rPr lang="de-DE" sz="2000" i="1" dirty="0">
                <a:cs typeface="Arial" panose="020B0604020202020204" pitchFamily="34" charset="0"/>
              </a:rPr>
              <a:t> a permanent </a:t>
            </a:r>
            <a:r>
              <a:rPr lang="de-DE" sz="2000" i="1" dirty="0" err="1">
                <a:cs typeface="Arial" panose="020B0604020202020204" pitchFamily="34" charset="0"/>
              </a:rPr>
              <a:t>challenge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that</a:t>
            </a:r>
            <a:r>
              <a:rPr lang="de-DE" sz="2000" i="1" dirty="0">
                <a:cs typeface="Arial" panose="020B0604020202020204" pitchFamily="34" charset="0"/>
              </a:rPr>
              <a:t> I </a:t>
            </a:r>
            <a:r>
              <a:rPr lang="de-DE" sz="2000" i="1" dirty="0" err="1">
                <a:cs typeface="Arial" panose="020B0604020202020204" pitchFamily="34" charset="0"/>
              </a:rPr>
              <a:t>gladly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accepted</a:t>
            </a:r>
            <a:r>
              <a:rPr lang="de-DE" sz="2000" i="1" dirty="0">
                <a:cs typeface="Arial" panose="020B0604020202020204" pitchFamily="34" charset="0"/>
              </a:rPr>
              <a:t> in </a:t>
            </a:r>
            <a:r>
              <a:rPr lang="de-DE" sz="2000" i="1" dirty="0" err="1">
                <a:cs typeface="Arial" panose="020B0604020202020204" pitchFamily="34" charset="0"/>
              </a:rPr>
              <a:t>order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to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ascertain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how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integration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can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work</a:t>
            </a:r>
            <a:r>
              <a:rPr lang="de-DE" sz="2000" i="1" dirty="0">
                <a:cs typeface="Arial" panose="020B0604020202020204" pitchFamily="34" charset="0"/>
              </a:rPr>
              <a:t>. </a:t>
            </a:r>
            <a:r>
              <a:rPr lang="de-DE" sz="2000" i="1" dirty="0" err="1">
                <a:cs typeface="Arial" panose="020B0604020202020204" pitchFamily="34" charset="0"/>
              </a:rPr>
              <a:t>What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started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as</a:t>
            </a:r>
            <a:r>
              <a:rPr lang="de-DE" sz="2000" i="1" dirty="0">
                <a:cs typeface="Arial" panose="020B0604020202020204" pitchFamily="34" charset="0"/>
              </a:rPr>
              <a:t> a </a:t>
            </a:r>
            <a:r>
              <a:rPr lang="de-DE" sz="2000" i="1" dirty="0" err="1">
                <a:cs typeface="Arial" panose="020B0604020202020204" pitchFamily="34" charset="0"/>
              </a:rPr>
              <a:t>casual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tutoring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has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now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been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replaced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with</a:t>
            </a:r>
            <a:r>
              <a:rPr lang="de-DE" sz="2000" i="1" dirty="0">
                <a:cs typeface="Arial" panose="020B0604020202020204" pitchFamily="34" charset="0"/>
              </a:rPr>
              <a:t> a ‚</a:t>
            </a:r>
            <a:r>
              <a:rPr lang="de-DE" sz="2000" i="1" dirty="0" err="1">
                <a:cs typeface="Arial" panose="020B0604020202020204" pitchFamily="34" charset="0"/>
              </a:rPr>
              <a:t>learning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process</a:t>
            </a:r>
            <a:r>
              <a:rPr lang="de-DE" sz="2000" i="1" dirty="0">
                <a:cs typeface="Arial" panose="020B0604020202020204" pitchFamily="34" charset="0"/>
              </a:rPr>
              <a:t>‘ </a:t>
            </a:r>
            <a:r>
              <a:rPr lang="de-DE" sz="2000" i="1" dirty="0" err="1">
                <a:cs typeface="Arial" panose="020B0604020202020204" pitchFamily="34" charset="0"/>
              </a:rPr>
              <a:t>which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takes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me</a:t>
            </a:r>
            <a:r>
              <a:rPr lang="de-DE" sz="2000" i="1" dirty="0">
                <a:cs typeface="Arial" panose="020B0604020202020204" pitchFamily="34" charset="0"/>
              </a:rPr>
              <a:t> back </a:t>
            </a:r>
            <a:r>
              <a:rPr lang="de-DE" sz="2000" i="1" dirty="0" err="1">
                <a:cs typeface="Arial" panose="020B0604020202020204" pitchFamily="34" charset="0"/>
              </a:rPr>
              <a:t>to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my</a:t>
            </a:r>
            <a:r>
              <a:rPr lang="de-DE" sz="2000" i="1" dirty="0">
                <a:cs typeface="Arial" panose="020B0604020202020204" pitchFamily="34" charset="0"/>
              </a:rPr>
              <a:t> 11th grade in </a:t>
            </a:r>
            <a:r>
              <a:rPr lang="de-DE" sz="2000" i="1" dirty="0" err="1">
                <a:cs typeface="Arial" panose="020B0604020202020204" pitchFamily="34" charset="0"/>
              </a:rPr>
              <a:t>grammar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school</a:t>
            </a:r>
            <a:r>
              <a:rPr lang="de-DE" sz="2000" i="1" dirty="0">
                <a:cs typeface="Arial" panose="020B0604020202020204" pitchFamily="34" charset="0"/>
              </a:rPr>
              <a:t>, </a:t>
            </a:r>
            <a:r>
              <a:rPr lang="de-DE" sz="2000" i="1" dirty="0" err="1">
                <a:cs typeface="Arial" panose="020B0604020202020204" pitchFamily="34" charset="0"/>
              </a:rPr>
              <a:t>where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the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fear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of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the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next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class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exam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prevails</a:t>
            </a:r>
            <a:r>
              <a:rPr lang="de-DE" sz="2000" i="1" dirty="0">
                <a:cs typeface="Arial" panose="020B0604020202020204" pitchFamily="34" charset="0"/>
              </a:rPr>
              <a:t>…</a:t>
            </a:r>
          </a:p>
          <a:p>
            <a:pPr marL="0" indent="0">
              <a:buNone/>
            </a:pPr>
            <a:r>
              <a:rPr lang="de-DE" sz="2000" i="1" dirty="0" err="1">
                <a:cs typeface="Arial" panose="020B0604020202020204" pitchFamily="34" charset="0"/>
              </a:rPr>
              <a:t>However</a:t>
            </a:r>
            <a:r>
              <a:rPr lang="de-DE" sz="2000" i="1" dirty="0">
                <a:cs typeface="Arial" panose="020B0604020202020204" pitchFamily="34" charset="0"/>
              </a:rPr>
              <a:t>, </a:t>
            </a:r>
            <a:r>
              <a:rPr lang="de-DE" sz="2000" i="1" dirty="0" err="1">
                <a:cs typeface="Arial" panose="020B0604020202020204" pitchFamily="34" charset="0"/>
              </a:rPr>
              <a:t>the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joy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is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greater</a:t>
            </a:r>
            <a:r>
              <a:rPr lang="de-DE" sz="2000" i="1" dirty="0">
                <a:cs typeface="Arial" panose="020B0604020202020204" pitchFamily="34" charset="0"/>
              </a:rPr>
              <a:t>, </a:t>
            </a:r>
            <a:r>
              <a:rPr lang="de-DE" sz="2000" i="1" dirty="0" err="1">
                <a:cs typeface="Arial" panose="020B0604020202020204" pitchFamily="34" charset="0"/>
              </a:rPr>
              <a:t>when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we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later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see</a:t>
            </a:r>
            <a:r>
              <a:rPr lang="de-DE" sz="2000" i="1" dirty="0">
                <a:cs typeface="Arial" panose="020B0604020202020204" pitchFamily="34" charset="0"/>
              </a:rPr>
              <a:t> a grade 2 at </a:t>
            </a:r>
            <a:r>
              <a:rPr lang="de-DE" sz="2000" i="1" dirty="0" err="1">
                <a:cs typeface="Arial" panose="020B0604020202020204" pitchFamily="34" charset="0"/>
              </a:rPr>
              <a:t>the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bottom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of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Zeynabs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exam</a:t>
            </a:r>
            <a:r>
              <a:rPr lang="de-DE" sz="2000" i="1" dirty="0">
                <a:cs typeface="Arial" panose="020B0604020202020204" pitchFamily="34" charset="0"/>
              </a:rPr>
              <a:t> </a:t>
            </a:r>
            <a:r>
              <a:rPr lang="de-DE" sz="2000" i="1" dirty="0" err="1">
                <a:cs typeface="Arial" panose="020B0604020202020204" pitchFamily="34" charset="0"/>
              </a:rPr>
              <a:t>paper</a:t>
            </a:r>
            <a:r>
              <a:rPr lang="de-DE" sz="2000" i="1" dirty="0"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de-DE" sz="2000" i="1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2000" i="1" dirty="0">
                <a:cs typeface="Arial" panose="020B0604020202020204" pitchFamily="34" charset="0"/>
              </a:rPr>
              <a:t>Dr. H. Hechler</a:t>
            </a:r>
            <a:endParaRPr lang="de-DE" sz="2400" i="1" dirty="0">
              <a:cs typeface="Arial" panose="020B0604020202020204" pitchFamily="34" charset="0"/>
            </a:endParaRPr>
          </a:p>
        </p:txBody>
      </p:sp>
      <p:sp>
        <p:nvSpPr>
          <p:cNvPr id="14" name="Inhaltsplatzhalter 13"/>
          <p:cNvSpPr>
            <a:spLocks noGrp="1"/>
          </p:cNvSpPr>
          <p:nvPr>
            <p:ph sz="half" idx="4294967295"/>
          </p:nvPr>
        </p:nvSpPr>
        <p:spPr>
          <a:xfrm>
            <a:off x="4427984" y="1196752"/>
            <a:ext cx="4716016" cy="5328592"/>
          </a:xfrm>
        </p:spPr>
        <p:txBody>
          <a:bodyPr>
            <a:normAutofit fontScale="40000" lnSpcReduction="20000"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sz="5000" dirty="0">
                <a:cs typeface="Arial" panose="020B0604020202020204" pitchFamily="34" charset="0"/>
              </a:rPr>
              <a:t>„Es gibt mir Kraft und Geduld, wenn ich sehe, wie mein Mentor sich für meine Zukunft Mühe gibt und wie sehr er sich freut, wenn ich erfolgreich bin“. </a:t>
            </a:r>
            <a:r>
              <a:rPr lang="de-DE" sz="5000" dirty="0" err="1">
                <a:cs typeface="Arial" panose="020B0604020202020204" pitchFamily="34" charset="0"/>
              </a:rPr>
              <a:t>Zeynab</a:t>
            </a:r>
            <a:endParaRPr lang="de-DE" sz="5000" dirty="0"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01CC12C-4DED-438C-8D09-FB976D4643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0" y="0"/>
            <a:ext cx="148748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D11B07F3-46B7-4618-B173-12E09DB1AB9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6381822"/>
            <a:ext cx="2190886" cy="4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60571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44E5C86CAC27C43A37A24508A907EAD" ma:contentTypeVersion="11" ma:contentTypeDescription="Ein neues Dokument erstellen." ma:contentTypeScope="" ma:versionID="955a4a345fd60cb7ac23445e907cabd1">
  <xsd:schema xmlns:xsd="http://www.w3.org/2001/XMLSchema" xmlns:xs="http://www.w3.org/2001/XMLSchema" xmlns:p="http://schemas.microsoft.com/office/2006/metadata/properties" xmlns:ns3="f587926f-a2fa-42eb-83b6-f290baf6725b" xmlns:ns4="f1bdab06-e34e-4c6d-858e-22215413b09a" targetNamespace="http://schemas.microsoft.com/office/2006/metadata/properties" ma:root="true" ma:fieldsID="bb0dc373e633a8dd5649f857dd3ee601" ns3:_="" ns4:_="">
    <xsd:import namespace="f587926f-a2fa-42eb-83b6-f290baf6725b"/>
    <xsd:import namespace="f1bdab06-e34e-4c6d-858e-22215413b09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3:SharedWithDetails" minOccurs="0"/>
                <xsd:element ref="ns3:SharingHintHash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87926f-a2fa-42eb-83b6-f290baf6725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Freigabehinweis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bdab06-e34e-4c6d-858e-22215413b0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1A8BF8-7153-4346-B552-EF7131490C2A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587926f-a2fa-42eb-83b6-f290baf6725b"/>
    <ds:schemaRef ds:uri="http://purl.org/dc/elements/1.1/"/>
    <ds:schemaRef ds:uri="http://schemas.microsoft.com/office/2006/metadata/properties"/>
    <ds:schemaRef ds:uri="f1bdab06-e34e-4c6d-858e-22215413b09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D1E86B1-276A-478C-BE41-D2201D8B99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69D858-6F16-4238-B906-1225FC9622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87926f-a2fa-42eb-83b6-f290baf6725b"/>
    <ds:schemaRef ds:uri="f1bdab06-e34e-4c6d-858e-22215413b0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736</Words>
  <Application>Microsoft Office PowerPoint</Application>
  <PresentationFormat>Bildschirmpräsentation (4:3)</PresentationFormat>
  <Paragraphs>159</Paragraphs>
  <Slides>12</Slides>
  <Notes>12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Courier New</vt:lpstr>
      <vt:lpstr>Wingdings</vt:lpstr>
      <vt:lpstr>Larissa</vt:lpstr>
      <vt:lpstr>Bitmap-Bild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Kuellmer</dc:creator>
  <cp:lastModifiedBy>Martin Kilgus</cp:lastModifiedBy>
  <cp:revision>66</cp:revision>
  <cp:lastPrinted>2019-09-10T09:18:38Z</cp:lastPrinted>
  <dcterms:created xsi:type="dcterms:W3CDTF">2019-08-22T08:09:57Z</dcterms:created>
  <dcterms:modified xsi:type="dcterms:W3CDTF">2019-09-12T06:55:33Z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0x010100D44E5C86CAC27C43A37A24508A907EAD</vt:lpwstr>
  </property>
</Properties>
</file>