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0"/>
  </p:notesMasterIdLst>
  <p:sldIdLst>
    <p:sldId id="256" r:id="rId2"/>
    <p:sldId id="281" r:id="rId3"/>
    <p:sldId id="289" r:id="rId4"/>
    <p:sldId id="288" r:id="rId5"/>
    <p:sldId id="284" r:id="rId6"/>
    <p:sldId id="290" r:id="rId7"/>
    <p:sldId id="291" r:id="rId8"/>
    <p:sldId id="292" r:id="rId9"/>
    <p:sldId id="323" r:id="rId10"/>
    <p:sldId id="324" r:id="rId11"/>
    <p:sldId id="293" r:id="rId12"/>
    <p:sldId id="295" r:id="rId13"/>
    <p:sldId id="296" r:id="rId14"/>
    <p:sldId id="297" r:id="rId15"/>
    <p:sldId id="298" r:id="rId16"/>
    <p:sldId id="287" r:id="rId17"/>
    <p:sldId id="299" r:id="rId18"/>
    <p:sldId id="300" r:id="rId19"/>
    <p:sldId id="303" r:id="rId20"/>
    <p:sldId id="302" r:id="rId21"/>
    <p:sldId id="306" r:id="rId22"/>
    <p:sldId id="325" r:id="rId23"/>
    <p:sldId id="308" r:id="rId24"/>
    <p:sldId id="309" r:id="rId25"/>
    <p:sldId id="310" r:id="rId26"/>
    <p:sldId id="311" r:id="rId27"/>
    <p:sldId id="312" r:id="rId28"/>
    <p:sldId id="314" r:id="rId29"/>
    <p:sldId id="315" r:id="rId30"/>
    <p:sldId id="316" r:id="rId31"/>
    <p:sldId id="313" r:id="rId32"/>
    <p:sldId id="301" r:id="rId33"/>
    <p:sldId id="317" r:id="rId34"/>
    <p:sldId id="318" r:id="rId35"/>
    <p:sldId id="319" r:id="rId36"/>
    <p:sldId id="321" r:id="rId37"/>
    <p:sldId id="322" r:id="rId38"/>
    <p:sldId id="285" r:id="rId3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0877" autoAdjust="0"/>
  </p:normalViewPr>
  <p:slideViewPr>
    <p:cSldViewPr>
      <p:cViewPr varScale="1">
        <p:scale>
          <a:sx n="79" d="100"/>
          <a:sy n="79" d="100"/>
        </p:scale>
        <p:origin x="94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13C11-D47C-492A-967D-A1EAFC2AB90A}" type="datetimeFigureOut">
              <a:rPr lang="lt-LT" smtClean="0"/>
              <a:t>2019-09-11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6C97A-C8A3-4062-BC15-5F2C7C1D51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373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err="1"/>
              <a:t>Choose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language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get</a:t>
            </a:r>
            <a:r>
              <a:rPr lang="lt-LT" dirty="0"/>
              <a:t> to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categories</a:t>
            </a:r>
            <a:r>
              <a:rPr lang="lt-LT" dirty="0"/>
              <a:t>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82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err="1"/>
              <a:t>Now</a:t>
            </a:r>
            <a:r>
              <a:rPr lang="lt-LT" dirty="0"/>
              <a:t> </a:t>
            </a:r>
            <a:r>
              <a:rPr lang="lt-LT" dirty="0" err="1"/>
              <a:t>let‘s</a:t>
            </a:r>
            <a:r>
              <a:rPr lang="lt-LT" dirty="0"/>
              <a:t> </a:t>
            </a:r>
            <a:r>
              <a:rPr lang="lt-LT" dirty="0" err="1"/>
              <a:t>try</a:t>
            </a:r>
            <a:r>
              <a:rPr lang="lt-LT" dirty="0"/>
              <a:t> to </a:t>
            </a:r>
            <a:r>
              <a:rPr lang="lt-LT" dirty="0" err="1"/>
              <a:t>use</a:t>
            </a:r>
            <a:r>
              <a:rPr lang="lt-LT" dirty="0"/>
              <a:t> it...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27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3043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err="1"/>
              <a:t>Let‘s</a:t>
            </a:r>
            <a:r>
              <a:rPr lang="lt-LT" dirty="0"/>
              <a:t> </a:t>
            </a:r>
            <a:r>
              <a:rPr lang="lt-LT" dirty="0" err="1"/>
              <a:t>start</a:t>
            </a:r>
            <a:r>
              <a:rPr lang="lt-LT" dirty="0"/>
              <a:t> </a:t>
            </a:r>
            <a:r>
              <a:rPr lang="lt-LT" dirty="0" err="1"/>
              <a:t>from</a:t>
            </a:r>
            <a:r>
              <a:rPr lang="lt-LT" dirty="0"/>
              <a:t> Lithuanian.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28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5189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err="1"/>
              <a:t>We</a:t>
            </a:r>
            <a:r>
              <a:rPr lang="lt-LT" dirty="0"/>
              <a:t> </a:t>
            </a:r>
            <a:r>
              <a:rPr lang="lt-LT" dirty="0" err="1"/>
              <a:t>select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most</a:t>
            </a:r>
            <a:r>
              <a:rPr lang="lt-LT" dirty="0"/>
              <a:t> </a:t>
            </a:r>
            <a:r>
              <a:rPr lang="lt-LT" dirty="0" err="1"/>
              <a:t>vital</a:t>
            </a:r>
            <a:r>
              <a:rPr lang="lt-LT" dirty="0"/>
              <a:t> – </a:t>
            </a:r>
            <a:r>
              <a:rPr lang="lt-LT" dirty="0" err="1"/>
              <a:t>health</a:t>
            </a:r>
            <a:r>
              <a:rPr lang="lt-LT" dirty="0"/>
              <a:t> care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wellbeing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29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02862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err="1"/>
              <a:t>We</a:t>
            </a:r>
            <a:r>
              <a:rPr lang="lt-LT" dirty="0"/>
              <a:t> </a:t>
            </a:r>
            <a:r>
              <a:rPr lang="lt-LT" dirty="0" err="1"/>
              <a:t>see</a:t>
            </a:r>
            <a:r>
              <a:rPr lang="lt-LT" dirty="0"/>
              <a:t> </a:t>
            </a:r>
            <a:r>
              <a:rPr lang="lt-LT" dirty="0" err="1"/>
              <a:t>some</a:t>
            </a:r>
            <a:r>
              <a:rPr lang="lt-LT" dirty="0"/>
              <a:t> </a:t>
            </a:r>
            <a:r>
              <a:rPr lang="lt-LT" dirty="0" err="1"/>
              <a:t>most</a:t>
            </a:r>
            <a:r>
              <a:rPr lang="lt-LT" dirty="0"/>
              <a:t> </a:t>
            </a:r>
            <a:r>
              <a:rPr lang="lt-LT" dirty="0" err="1"/>
              <a:t>likely</a:t>
            </a:r>
            <a:r>
              <a:rPr lang="lt-LT" dirty="0"/>
              <a:t> </a:t>
            </a:r>
            <a:r>
              <a:rPr lang="lt-LT" dirty="0" err="1"/>
              <a:t>dialogues</a:t>
            </a:r>
            <a:r>
              <a:rPr lang="lt-LT" dirty="0"/>
              <a:t> at a </a:t>
            </a:r>
            <a:r>
              <a:rPr lang="lt-LT" dirty="0" err="1"/>
              <a:t>reception</a:t>
            </a:r>
            <a:r>
              <a:rPr lang="lt-LT" dirty="0"/>
              <a:t> </a:t>
            </a:r>
            <a:r>
              <a:rPr lang="lt-LT" dirty="0" err="1"/>
              <a:t>desk</a:t>
            </a:r>
            <a:r>
              <a:rPr lang="lt-LT" dirty="0"/>
              <a:t>, </a:t>
            </a:r>
            <a:r>
              <a:rPr lang="lt-LT" dirty="0" err="1"/>
              <a:t>such</a:t>
            </a:r>
            <a:r>
              <a:rPr lang="lt-LT" dirty="0"/>
              <a:t> </a:t>
            </a:r>
            <a:r>
              <a:rPr lang="lt-LT" dirty="0" err="1"/>
              <a:t>as</a:t>
            </a:r>
            <a:r>
              <a:rPr lang="lt-LT" dirty="0"/>
              <a:t>...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31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78343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here</a:t>
            </a:r>
            <a:r>
              <a:rPr lang="lt-LT" dirty="0"/>
              <a:t> are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dialogues</a:t>
            </a:r>
            <a:r>
              <a:rPr lang="lt-LT" dirty="0"/>
              <a:t> </a:t>
            </a:r>
            <a:r>
              <a:rPr lang="lt-LT" dirty="0" err="1"/>
              <a:t>that</a:t>
            </a:r>
            <a:r>
              <a:rPr lang="lt-LT" dirty="0"/>
              <a:t> </a:t>
            </a:r>
            <a:r>
              <a:rPr lang="lt-LT" dirty="0" err="1"/>
              <a:t>will</a:t>
            </a:r>
            <a:r>
              <a:rPr lang="lt-LT" dirty="0"/>
              <a:t> be </a:t>
            </a:r>
            <a:r>
              <a:rPr lang="lt-LT" dirty="0" err="1"/>
              <a:t>useful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doctor‘s</a:t>
            </a:r>
            <a:r>
              <a:rPr lang="lt-LT" dirty="0"/>
              <a:t> </a:t>
            </a:r>
            <a:r>
              <a:rPr lang="lt-LT" dirty="0" err="1"/>
              <a:t>office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32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32949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...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course</a:t>
            </a:r>
            <a:r>
              <a:rPr lang="lt-LT" dirty="0"/>
              <a:t> </a:t>
            </a:r>
            <a:r>
              <a:rPr lang="lt-LT" dirty="0" err="1"/>
              <a:t>some</a:t>
            </a:r>
            <a:r>
              <a:rPr lang="lt-LT" dirty="0"/>
              <a:t> </a:t>
            </a:r>
            <a:r>
              <a:rPr lang="lt-LT" dirty="0" err="1"/>
              <a:t>related</a:t>
            </a:r>
            <a:r>
              <a:rPr lang="lt-LT" dirty="0"/>
              <a:t> </a:t>
            </a:r>
            <a:r>
              <a:rPr lang="lt-LT" dirty="0" err="1"/>
              <a:t>vocabulary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33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10281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/>
              <a:t>N</a:t>
            </a:r>
            <a:r>
              <a:rPr lang="en-US" dirty="0"/>
              <a:t>ow let's see how it works with a language we don't know</a:t>
            </a:r>
            <a:r>
              <a:rPr lang="lt-LT" dirty="0"/>
              <a:t>. </a:t>
            </a:r>
            <a:r>
              <a:rPr lang="lt-LT" sz="12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Let‘s</a:t>
            </a:r>
            <a:r>
              <a:rPr lang="lt-LT" sz="1200" b="1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lt-LT" sz="12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try</a:t>
            </a:r>
            <a:r>
              <a:rPr lang="lt-LT" sz="1200" b="1" dirty="0">
                <a:solidFill>
                  <a:srgbClr val="222222"/>
                </a:solidFill>
                <a:latin typeface="Calibri" panose="020F0502020204030204" pitchFamily="34" charset="0"/>
              </a:rPr>
              <a:t> it </a:t>
            </a:r>
            <a:r>
              <a:rPr lang="lt-LT" sz="12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in</a:t>
            </a:r>
            <a:r>
              <a:rPr lang="lt-LT" sz="1200" b="1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lt-LT" sz="12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Greek</a:t>
            </a:r>
            <a:r>
              <a:rPr lang="en-US" sz="1200" b="1" dirty="0">
                <a:solidFill>
                  <a:srgbClr val="222222"/>
                </a:solidFill>
                <a:latin typeface="Calibri" panose="020F0502020204030204" pitchFamily="34" charset="0"/>
              </a:rPr>
              <a:t>! I’d like to invite here our guest from Athens, </a:t>
            </a:r>
            <a:r>
              <a:rPr lang="en-US" sz="12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Mrs</a:t>
            </a:r>
            <a:r>
              <a:rPr lang="en-US" sz="1200" b="1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Mariya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Konchak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representative of Equal Society, Greece. She will help us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lang="lt-L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1200" b="1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34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96582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Mariya</a:t>
            </a:r>
            <a:r>
              <a:rPr lang="en-US" dirty="0"/>
              <a:t>, could you please read it?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35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358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see dialogues that we could use talking to the shop assistant. Interesting, how it sounds in Greek&gt;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Mariya</a:t>
            </a:r>
            <a:r>
              <a:rPr lang="en-US" dirty="0"/>
              <a:t>, could you please read it?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36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68518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some more vocabulary that would help you during your trip to Greece: some useful phrases while taking a taxi. Hopefully it will help you </a:t>
            </a:r>
            <a:r>
              <a:rPr lang="lt-LT" dirty="0" err="1"/>
              <a:t>have</a:t>
            </a:r>
            <a:r>
              <a:rPr lang="lt-LT" dirty="0"/>
              <a:t> a </a:t>
            </a:r>
            <a:r>
              <a:rPr lang="lt-LT" dirty="0" err="1"/>
              <a:t>great</a:t>
            </a:r>
            <a:r>
              <a:rPr lang="lt-LT" dirty="0"/>
              <a:t> </a:t>
            </a:r>
            <a:r>
              <a:rPr lang="lt-LT" dirty="0" err="1"/>
              <a:t>vacation</a:t>
            </a:r>
            <a:r>
              <a:rPr lang="lt-LT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37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7090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err="1"/>
              <a:t>Go</a:t>
            </a:r>
            <a:r>
              <a:rPr lang="lt-LT" dirty="0"/>
              <a:t> to USEFUL INFO...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61222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6C97A-C8A3-4062-BC15-5F2C7C1D51B4}" type="slidenum">
              <a:rPr lang="lt-LT" smtClean="0">
                <a:solidFill>
                  <a:prstClr val="black"/>
                </a:solidFill>
              </a:rPr>
              <a:pPr/>
              <a:t>38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3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this</a:t>
            </a:r>
            <a:r>
              <a:rPr lang="lt-LT" dirty="0"/>
              <a:t> </a:t>
            </a:r>
            <a:r>
              <a:rPr lang="lt-LT" dirty="0" err="1"/>
              <a:t>section</a:t>
            </a:r>
            <a:r>
              <a:rPr lang="lt-LT" dirty="0"/>
              <a:t> </a:t>
            </a:r>
            <a:r>
              <a:rPr lang="lt-LT" dirty="0" err="1"/>
              <a:t>we</a:t>
            </a:r>
            <a:r>
              <a:rPr lang="lt-LT" dirty="0"/>
              <a:t> </a:t>
            </a:r>
            <a:r>
              <a:rPr lang="lt-LT" dirty="0" err="1"/>
              <a:t>provide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following</a:t>
            </a:r>
            <a:r>
              <a:rPr lang="lt-LT" dirty="0"/>
              <a:t> </a:t>
            </a:r>
            <a:r>
              <a:rPr lang="lt-LT" dirty="0" err="1"/>
              <a:t>information</a:t>
            </a:r>
            <a:r>
              <a:rPr lang="lt-LT" dirty="0"/>
              <a:t> </a:t>
            </a:r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each</a:t>
            </a:r>
            <a:r>
              <a:rPr lang="lt-LT" dirty="0"/>
              <a:t> </a:t>
            </a:r>
            <a:r>
              <a:rPr lang="lt-LT" dirty="0" err="1"/>
              <a:t>partner</a:t>
            </a:r>
            <a:r>
              <a:rPr lang="lt-LT" dirty="0"/>
              <a:t> </a:t>
            </a:r>
            <a:r>
              <a:rPr lang="lt-LT" dirty="0" err="1"/>
              <a:t>country</a:t>
            </a:r>
            <a:r>
              <a:rPr lang="lt-LT" dirty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4409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l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en-US" sz="1200" i="1" dirty="0">
                <a:solidFill>
                  <a:schemeClr val="tx1"/>
                </a:solidFill>
                <a:latin typeface="Calibri" pitchFamily="34" charset="0"/>
              </a:rPr>
              <a:t>Information on each country is provided in English</a:t>
            </a:r>
            <a:r>
              <a:rPr lang="lt-LT" sz="1200" i="1" dirty="0">
                <a:solidFill>
                  <a:schemeClr val="tx1"/>
                </a:solidFill>
                <a:latin typeface="Calibri" pitchFamily="34" charset="0"/>
              </a:rPr>
              <a:t>, Links to </a:t>
            </a:r>
            <a:r>
              <a:rPr lang="en-US" sz="1200" i="1" dirty="0">
                <a:solidFill>
                  <a:schemeClr val="tx1"/>
                </a:solidFill>
                <a:latin typeface="Calibri" pitchFamily="34" charset="0"/>
              </a:rPr>
              <a:t>the websites in partner languages</a:t>
            </a: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lt-LT" dirty="0" err="1"/>
              <a:t>Go</a:t>
            </a:r>
            <a:r>
              <a:rPr lang="lt-LT" dirty="0"/>
              <a:t> </a:t>
            </a:r>
            <a:r>
              <a:rPr lang="lt-LT" dirty="0" err="1"/>
              <a:t>back</a:t>
            </a:r>
            <a:r>
              <a:rPr lang="lt-LT" dirty="0"/>
              <a:t> to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categories</a:t>
            </a:r>
            <a:r>
              <a:rPr lang="lt-LT" dirty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23334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err="1"/>
              <a:t>Choose</a:t>
            </a:r>
            <a:r>
              <a:rPr lang="lt-LT" dirty="0"/>
              <a:t> USEFUL CONTACTS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81006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this</a:t>
            </a:r>
            <a:r>
              <a:rPr lang="lt-LT" dirty="0"/>
              <a:t> </a:t>
            </a:r>
            <a:r>
              <a:rPr lang="lt-LT" dirty="0" err="1"/>
              <a:t>section</a:t>
            </a:r>
            <a:r>
              <a:rPr lang="lt-LT" dirty="0"/>
              <a:t> </a:t>
            </a:r>
            <a:r>
              <a:rPr lang="lt-LT" dirty="0" err="1"/>
              <a:t>we</a:t>
            </a:r>
            <a:r>
              <a:rPr lang="lt-LT" dirty="0"/>
              <a:t> </a:t>
            </a:r>
            <a:r>
              <a:rPr lang="lt-LT" dirty="0" err="1"/>
              <a:t>provide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most</a:t>
            </a:r>
            <a:r>
              <a:rPr lang="lt-LT" dirty="0"/>
              <a:t> </a:t>
            </a:r>
            <a:r>
              <a:rPr lang="lt-LT" dirty="0" err="1"/>
              <a:t>important</a:t>
            </a:r>
            <a:r>
              <a:rPr lang="lt-LT" dirty="0"/>
              <a:t> </a:t>
            </a:r>
            <a:r>
              <a:rPr lang="lt-LT" dirty="0" err="1"/>
              <a:t>contacts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partner</a:t>
            </a:r>
            <a:r>
              <a:rPr lang="lt-LT" dirty="0"/>
              <a:t> </a:t>
            </a:r>
            <a:r>
              <a:rPr lang="lt-LT" dirty="0" err="1"/>
              <a:t>countries</a:t>
            </a:r>
            <a:r>
              <a:rPr lang="lt-LT" dirty="0"/>
              <a:t>, </a:t>
            </a:r>
            <a:r>
              <a:rPr lang="lt-LT" dirty="0" err="1"/>
              <a:t>such</a:t>
            </a:r>
            <a:r>
              <a:rPr lang="lt-LT" dirty="0"/>
              <a:t> </a:t>
            </a:r>
            <a:r>
              <a:rPr lang="lt-LT" dirty="0" err="1"/>
              <a:t>as</a:t>
            </a:r>
            <a:r>
              <a:rPr lang="lt-LT" dirty="0"/>
              <a:t>: </a:t>
            </a:r>
            <a:r>
              <a:rPr lang="lt-LT" dirty="0" err="1"/>
              <a:t>immigration</a:t>
            </a:r>
            <a:r>
              <a:rPr lang="lt-LT" dirty="0"/>
              <a:t> </a:t>
            </a:r>
            <a:r>
              <a:rPr lang="lt-LT" dirty="0" err="1"/>
              <a:t>office</a:t>
            </a:r>
            <a:r>
              <a:rPr lang="lt-LT" dirty="0"/>
              <a:t>, etc.</a:t>
            </a:r>
          </a:p>
          <a:p>
            <a:r>
              <a:rPr lang="lt-LT" dirty="0" err="1"/>
              <a:t>If</a:t>
            </a:r>
            <a:r>
              <a:rPr lang="lt-LT" dirty="0"/>
              <a:t> </a:t>
            </a:r>
            <a:r>
              <a:rPr lang="lt-LT" dirty="0" err="1"/>
              <a:t>you‘d</a:t>
            </a:r>
            <a:r>
              <a:rPr lang="lt-LT" dirty="0"/>
              <a:t> </a:t>
            </a:r>
            <a:r>
              <a:rPr lang="lt-LT" dirty="0" err="1"/>
              <a:t>like</a:t>
            </a:r>
            <a:r>
              <a:rPr lang="lt-LT" dirty="0"/>
              <a:t> to </a:t>
            </a:r>
            <a:r>
              <a:rPr lang="lt-LT" dirty="0" err="1"/>
              <a:t>try</a:t>
            </a:r>
            <a:r>
              <a:rPr lang="lt-LT" dirty="0"/>
              <a:t> </a:t>
            </a:r>
            <a:r>
              <a:rPr lang="lt-LT" dirty="0" err="1"/>
              <a:t>now</a:t>
            </a:r>
            <a:r>
              <a:rPr lang="lt-LT" dirty="0"/>
              <a:t> </a:t>
            </a:r>
            <a:r>
              <a:rPr lang="lt-LT" dirty="0" err="1"/>
              <a:t>on</a:t>
            </a:r>
            <a:r>
              <a:rPr lang="lt-LT" dirty="0"/>
              <a:t>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smartphones</a:t>
            </a:r>
            <a:r>
              <a:rPr lang="lt-LT" dirty="0"/>
              <a:t>, </a:t>
            </a:r>
            <a:r>
              <a:rPr lang="lt-LT" dirty="0" err="1"/>
              <a:t>please</a:t>
            </a:r>
            <a:r>
              <a:rPr lang="lt-LT" dirty="0"/>
              <a:t> </a:t>
            </a:r>
            <a:r>
              <a:rPr lang="lt-LT" dirty="0" err="1"/>
              <a:t>use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following</a:t>
            </a:r>
            <a:r>
              <a:rPr lang="lt-LT" dirty="0"/>
              <a:t>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3084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this</a:t>
            </a:r>
            <a:r>
              <a:rPr lang="lt-LT" dirty="0"/>
              <a:t> </a:t>
            </a:r>
            <a:r>
              <a:rPr lang="lt-LT" dirty="0" err="1"/>
              <a:t>section</a:t>
            </a:r>
            <a:r>
              <a:rPr lang="lt-LT" dirty="0"/>
              <a:t> </a:t>
            </a:r>
            <a:r>
              <a:rPr lang="lt-LT" dirty="0" err="1"/>
              <a:t>we</a:t>
            </a:r>
            <a:r>
              <a:rPr lang="lt-LT" dirty="0"/>
              <a:t> </a:t>
            </a:r>
            <a:r>
              <a:rPr lang="lt-LT" dirty="0" err="1"/>
              <a:t>provide</a:t>
            </a:r>
            <a:r>
              <a:rPr lang="lt-LT" dirty="0"/>
              <a:t> links to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most</a:t>
            </a:r>
            <a:r>
              <a:rPr lang="lt-LT" dirty="0"/>
              <a:t> </a:t>
            </a:r>
            <a:r>
              <a:rPr lang="lt-LT" dirty="0" err="1"/>
              <a:t>important</a:t>
            </a:r>
            <a:r>
              <a:rPr lang="lt-LT" dirty="0"/>
              <a:t> </a:t>
            </a:r>
            <a:r>
              <a:rPr lang="lt-LT" dirty="0" err="1"/>
              <a:t>resources</a:t>
            </a:r>
            <a:r>
              <a:rPr lang="lt-LT" dirty="0"/>
              <a:t>, </a:t>
            </a:r>
            <a:r>
              <a:rPr lang="lt-LT" dirty="0" err="1"/>
              <a:t>such</a:t>
            </a:r>
            <a:r>
              <a:rPr lang="lt-LT" dirty="0"/>
              <a:t> </a:t>
            </a:r>
            <a:r>
              <a:rPr lang="lt-LT" dirty="0" err="1"/>
              <a:t>as</a:t>
            </a:r>
            <a:r>
              <a:rPr lang="lt-LT" dirty="0"/>
              <a:t>: </a:t>
            </a:r>
            <a:r>
              <a:rPr lang="lt-LT" dirty="0" err="1"/>
              <a:t>main</a:t>
            </a:r>
            <a:r>
              <a:rPr lang="lt-LT" dirty="0"/>
              <a:t> </a:t>
            </a:r>
            <a:r>
              <a:rPr lang="lt-LT" dirty="0" err="1"/>
              <a:t>laws</a:t>
            </a:r>
            <a:r>
              <a:rPr lang="lt-LT" dirty="0"/>
              <a:t>, etc.</a:t>
            </a:r>
          </a:p>
          <a:p>
            <a:r>
              <a:rPr lang="lt-LT" dirty="0" err="1"/>
              <a:t>If</a:t>
            </a:r>
            <a:r>
              <a:rPr lang="lt-LT" dirty="0"/>
              <a:t> </a:t>
            </a:r>
            <a:r>
              <a:rPr lang="lt-LT" dirty="0" err="1"/>
              <a:t>you‘d</a:t>
            </a:r>
            <a:r>
              <a:rPr lang="lt-LT" dirty="0"/>
              <a:t> </a:t>
            </a:r>
            <a:r>
              <a:rPr lang="lt-LT" dirty="0" err="1"/>
              <a:t>like</a:t>
            </a:r>
            <a:r>
              <a:rPr lang="lt-LT" dirty="0"/>
              <a:t> to </a:t>
            </a:r>
            <a:r>
              <a:rPr lang="lt-LT" dirty="0" err="1"/>
              <a:t>try</a:t>
            </a:r>
            <a:r>
              <a:rPr lang="lt-LT" dirty="0"/>
              <a:t> </a:t>
            </a:r>
            <a:r>
              <a:rPr lang="lt-LT" dirty="0" err="1"/>
              <a:t>now</a:t>
            </a:r>
            <a:r>
              <a:rPr lang="lt-LT" dirty="0"/>
              <a:t> </a:t>
            </a:r>
            <a:r>
              <a:rPr lang="lt-LT" dirty="0" err="1"/>
              <a:t>on</a:t>
            </a:r>
            <a:r>
              <a:rPr lang="lt-LT" dirty="0"/>
              <a:t>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smartphones</a:t>
            </a:r>
            <a:r>
              <a:rPr lang="lt-LT" dirty="0"/>
              <a:t>, </a:t>
            </a:r>
            <a:r>
              <a:rPr lang="lt-LT" dirty="0" err="1"/>
              <a:t>please</a:t>
            </a:r>
            <a:r>
              <a:rPr lang="lt-LT" dirty="0"/>
              <a:t> </a:t>
            </a:r>
            <a:r>
              <a:rPr lang="lt-LT" dirty="0" err="1"/>
              <a:t>use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following</a:t>
            </a:r>
            <a:r>
              <a:rPr lang="lt-LT" dirty="0"/>
              <a:t> links.</a:t>
            </a:r>
          </a:p>
          <a:p>
            <a:r>
              <a:rPr lang="lt-LT" dirty="0" err="1"/>
              <a:t>Now</a:t>
            </a:r>
            <a:r>
              <a:rPr lang="lt-LT" dirty="0"/>
              <a:t> </a:t>
            </a:r>
            <a:r>
              <a:rPr lang="lt-LT" dirty="0" err="1"/>
              <a:t>we</a:t>
            </a:r>
            <a:r>
              <a:rPr lang="lt-LT" dirty="0"/>
              <a:t> </a:t>
            </a:r>
            <a:r>
              <a:rPr lang="lt-LT" dirty="0" err="1"/>
              <a:t>proceed</a:t>
            </a:r>
            <a:r>
              <a:rPr lang="lt-LT" dirty="0"/>
              <a:t> to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most</a:t>
            </a:r>
            <a:r>
              <a:rPr lang="lt-LT" dirty="0"/>
              <a:t> </a:t>
            </a:r>
            <a:r>
              <a:rPr lang="lt-LT" dirty="0" err="1"/>
              <a:t>important</a:t>
            </a:r>
            <a:r>
              <a:rPr lang="lt-LT" dirty="0"/>
              <a:t> </a:t>
            </a:r>
            <a:r>
              <a:rPr lang="lt-LT" dirty="0" err="1"/>
              <a:t>category</a:t>
            </a:r>
            <a:r>
              <a:rPr lang="lt-LT" dirty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24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86284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err="1"/>
              <a:t>Lets</a:t>
            </a:r>
            <a:r>
              <a:rPr lang="lt-LT" dirty="0"/>
              <a:t> </a:t>
            </a:r>
            <a:r>
              <a:rPr lang="lt-LT" dirty="0" err="1"/>
              <a:t>go</a:t>
            </a:r>
            <a:r>
              <a:rPr lang="lt-LT" dirty="0"/>
              <a:t> </a:t>
            </a:r>
            <a:r>
              <a:rPr lang="lt-LT" dirty="0" err="1"/>
              <a:t>inside</a:t>
            </a:r>
            <a:r>
              <a:rPr lang="lt-LT" dirty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25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71449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It </a:t>
            </a:r>
            <a:r>
              <a:rPr lang="lt-LT" dirty="0" err="1"/>
              <a:t>contains</a:t>
            </a:r>
            <a:r>
              <a:rPr lang="lt-LT" dirty="0"/>
              <a:t> </a:t>
            </a:r>
            <a:r>
              <a:rPr lang="lt-LT" dirty="0" err="1"/>
              <a:t>dialogs</a:t>
            </a:r>
            <a:r>
              <a:rPr lang="lt-LT" dirty="0"/>
              <a:t> </a:t>
            </a:r>
            <a:r>
              <a:rPr lang="lt-LT" dirty="0" err="1"/>
              <a:t>on</a:t>
            </a:r>
            <a:r>
              <a:rPr lang="lt-LT" dirty="0"/>
              <a:t> </a:t>
            </a:r>
            <a:r>
              <a:rPr lang="lt-LT" dirty="0" err="1"/>
              <a:t>these</a:t>
            </a:r>
            <a:r>
              <a:rPr lang="lt-LT" dirty="0"/>
              <a:t> </a:t>
            </a:r>
            <a:r>
              <a:rPr lang="lt-LT" dirty="0" err="1"/>
              <a:t>key</a:t>
            </a:r>
            <a:r>
              <a:rPr lang="lt-LT" dirty="0"/>
              <a:t> </a:t>
            </a:r>
            <a:r>
              <a:rPr lang="lt-LT" dirty="0" err="1"/>
              <a:t>topics</a:t>
            </a:r>
            <a:r>
              <a:rPr lang="lt-LT" dirty="0"/>
              <a:t>: </a:t>
            </a:r>
            <a:r>
              <a:rPr lang="lt-LT" dirty="0" err="1"/>
              <a:t>frst</a:t>
            </a:r>
            <a:r>
              <a:rPr lang="lt-LT" dirty="0"/>
              <a:t> 3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this</a:t>
            </a:r>
            <a:r>
              <a:rPr lang="lt-LT" dirty="0"/>
              <a:t> slide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rest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following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6C97A-C8A3-4062-BC15-5F2C7C1D51B4}" type="slidenum">
              <a:rPr lang="lt-LT" smtClean="0"/>
              <a:t>26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693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3B09-C87C-41B7-AB87-202FCD21AD71}" type="datetimeFigureOut">
              <a:rPr lang="lt-LT" smtClean="0"/>
              <a:t>2019-09-11</a:t>
            </a:fld>
            <a:endParaRPr lang="lt-L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B34B5-BABD-4CBA-A3BE-E56072ECBA8D}" type="slidenum">
              <a:rPr lang="lt-LT" smtClean="0"/>
              <a:t>‹#›</a:t>
            </a:fld>
            <a:endParaRPr lang="lt-L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3B09-C87C-41B7-AB87-202FCD21AD71}" type="datetimeFigureOut">
              <a:rPr lang="lt-LT" smtClean="0"/>
              <a:t>2019-09-11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4B5-BABD-4CBA-A3BE-E56072ECBA8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3B09-C87C-41B7-AB87-202FCD21AD71}" type="datetimeFigureOut">
              <a:rPr lang="lt-LT" smtClean="0"/>
              <a:t>2019-09-11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4B5-BABD-4CBA-A3BE-E56072ECBA8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3B09-C87C-41B7-AB87-202FCD21AD71}" type="datetimeFigureOut">
              <a:rPr lang="lt-LT" smtClean="0"/>
              <a:t>2019-09-11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4B5-BABD-4CBA-A3BE-E56072ECBA8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3B09-C87C-41B7-AB87-202FCD21AD71}" type="datetimeFigureOut">
              <a:rPr lang="lt-LT" smtClean="0"/>
              <a:t>2019-09-11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4B5-BABD-4CBA-A3BE-E56072ECBA8D}" type="slidenum">
              <a:rPr lang="lt-LT" smtClean="0"/>
              <a:t>‹#›</a:t>
            </a:fld>
            <a:endParaRPr lang="lt-L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3B09-C87C-41B7-AB87-202FCD21AD71}" type="datetimeFigureOut">
              <a:rPr lang="lt-LT" smtClean="0"/>
              <a:t>2019-09-11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4B5-BABD-4CBA-A3BE-E56072ECBA8D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3B09-C87C-41B7-AB87-202FCD21AD71}" type="datetimeFigureOut">
              <a:rPr lang="lt-LT" smtClean="0"/>
              <a:t>2019-09-11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4B5-BABD-4CBA-A3BE-E56072ECBA8D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3B09-C87C-41B7-AB87-202FCD21AD71}" type="datetimeFigureOut">
              <a:rPr lang="lt-LT" smtClean="0"/>
              <a:t>2019-09-11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4B5-BABD-4CBA-A3BE-E56072ECBA8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3B09-C87C-41B7-AB87-202FCD21AD71}" type="datetimeFigureOut">
              <a:rPr lang="lt-LT" smtClean="0"/>
              <a:t>2019-09-11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4B5-BABD-4CBA-A3BE-E56072ECBA8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3B09-C87C-41B7-AB87-202FCD21AD71}" type="datetimeFigureOut">
              <a:rPr lang="lt-LT" smtClean="0"/>
              <a:t>2019-09-11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4B5-BABD-4CBA-A3BE-E56072ECBA8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3B09-C87C-41B7-AB87-202FCD21AD71}" type="datetimeFigureOut">
              <a:rPr lang="lt-LT" smtClean="0"/>
              <a:t>2019-09-11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34B5-BABD-4CBA-A3BE-E56072ECBA8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1C3B09-C87C-41B7-AB87-202FCD21AD71}" type="datetimeFigureOut">
              <a:rPr lang="lt-LT" smtClean="0"/>
              <a:t>2019-09-11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1CB34B5-BABD-4CBA-A3BE-E56072ECBA8D}" type="slidenum">
              <a:rPr lang="lt-LT" smtClean="0"/>
              <a:t>‹#›</a:t>
            </a:fld>
            <a:endParaRPr lang="lt-L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iors4migrants.eu/en/projects-results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pp.seniors4migrants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.png"/><Relationship Id="rId4" Type="http://schemas.openxmlformats.org/officeDocument/2006/relationships/image" Target="../media/image32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seniors4migrants.eu/fr/contacts" TargetMode="External"/><Relationship Id="rId3" Type="http://schemas.openxmlformats.org/officeDocument/2006/relationships/image" Target="../media/image40.png"/><Relationship Id="rId7" Type="http://schemas.openxmlformats.org/officeDocument/2006/relationships/hyperlink" Target="https://app.seniors4migrants.eu/de/contac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seniors4migrants.eu/lt/contacts" TargetMode="External"/><Relationship Id="rId5" Type="http://schemas.openxmlformats.org/officeDocument/2006/relationships/image" Target="../media/image41.png"/><Relationship Id="rId10" Type="http://schemas.openxmlformats.org/officeDocument/2006/relationships/hyperlink" Target="https://app.seniors4migrants.eu/fi/contacts" TargetMode="External"/><Relationship Id="rId4" Type="http://schemas.openxmlformats.org/officeDocument/2006/relationships/image" Target="../media/image24.png"/><Relationship Id="rId9" Type="http://schemas.openxmlformats.org/officeDocument/2006/relationships/hyperlink" Target="https://app.seniors4migrants.eu/gr/contacts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seniors4migrants.eu/fr/links" TargetMode="External"/><Relationship Id="rId3" Type="http://schemas.openxmlformats.org/officeDocument/2006/relationships/image" Target="../media/image42.png"/><Relationship Id="rId7" Type="http://schemas.openxmlformats.org/officeDocument/2006/relationships/hyperlink" Target="https://app.seniors4migrants.eu/de/link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seniors4migrants.eu/lt/links" TargetMode="External"/><Relationship Id="rId5" Type="http://schemas.openxmlformats.org/officeDocument/2006/relationships/image" Target="../media/image43.png"/><Relationship Id="rId10" Type="http://schemas.openxmlformats.org/officeDocument/2006/relationships/hyperlink" Target="https://app.seniors4migrants.eu/fi/links" TargetMode="External"/><Relationship Id="rId4" Type="http://schemas.openxmlformats.org/officeDocument/2006/relationships/image" Target="../media/image24.png"/><Relationship Id="rId9" Type="http://schemas.openxmlformats.org/officeDocument/2006/relationships/hyperlink" Target="https://app.seniors4migrants.eu/gr/link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hyperlink" Target="https://app.seniors4migrants.eu/lt/link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seniors4migrants.eu/en/survivalkit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seniors4migrants.eu/lt/links" TargetMode="External"/><Relationship Id="rId5" Type="http://schemas.openxmlformats.org/officeDocument/2006/relationships/hyperlink" Target="https://app.seniors4migrants.eu/" TargetMode="Externa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seniors4migrants.eu/lt/links" TargetMode="External"/><Relationship Id="rId5" Type="http://schemas.openxmlformats.org/officeDocument/2006/relationships/hyperlink" Target="https://app.seniors4migrants.eu/lt/survivalkit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iors4migrants.eu/en/projects-results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hyperlink" Target="https://app.seniors4migrants.eu/lt/survivalkit/health_care_and_wellbeing/6?comment=2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seniors4migrants.eu/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878632"/>
            <a:ext cx="7772400" cy="2622376"/>
          </a:xfrm>
        </p:spPr>
        <p:txBody>
          <a:bodyPr>
            <a:normAutofit fontScale="90000"/>
          </a:bodyPr>
          <a:lstStyle/>
          <a:p>
            <a:r>
              <a:rPr lang="lt-LT" sz="6600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lt-LT" sz="66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lt-LT" sz="6600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lt-LT" sz="66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lt-LT" sz="6600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lt-LT" sz="66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lt-LT" sz="6600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lt-LT" sz="66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lt-LT" sz="6600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lt-LT" sz="66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lt-LT" sz="5300" b="1" dirty="0" err="1">
                <a:latin typeface="Calibri" panose="020F0502020204030204" pitchFamily="34" charset="0"/>
                <a:cs typeface="Arial" panose="020B0604020202020204" pitchFamily="34" charset="0"/>
              </a:rPr>
              <a:t>Senior</a:t>
            </a:r>
            <a:r>
              <a:rPr lang="lt-LT" sz="53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t-LT" sz="5300" b="1" dirty="0" err="1">
                <a:latin typeface="Calibri" panose="020F0502020204030204" pitchFamily="34" charset="0"/>
                <a:cs typeface="Arial" panose="020B0604020202020204" pitchFamily="34" charset="0"/>
              </a:rPr>
              <a:t>Volunteers</a:t>
            </a:r>
            <a:r>
              <a:rPr lang="lt-LT" sz="5300" b="1" dirty="0">
                <a:latin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lt-LT" sz="5300" b="1" dirty="0" err="1">
                <a:latin typeface="Calibri" panose="020F0502020204030204" pitchFamily="34" charset="0"/>
                <a:cs typeface="Arial" panose="020B0604020202020204" pitchFamily="34" charset="0"/>
              </a:rPr>
              <a:t>Migrant</a:t>
            </a:r>
            <a:r>
              <a:rPr lang="lt-LT" sz="53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t-LT" sz="5300" b="1" dirty="0" err="1">
                <a:latin typeface="Calibri" panose="020F0502020204030204" pitchFamily="34" charset="0"/>
                <a:cs typeface="Arial" panose="020B0604020202020204" pitchFamily="34" charset="0"/>
              </a:rPr>
              <a:t>Integration</a:t>
            </a:r>
            <a:r>
              <a:rPr lang="lt-LT" sz="5300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lt-LT" sz="53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lt-LT" sz="2200" b="1" dirty="0" err="1">
                <a:latin typeface="Calibri" panose="020F0502020204030204" pitchFamily="34" charset="0"/>
              </a:rPr>
              <a:t>No</a:t>
            </a:r>
            <a:r>
              <a:rPr lang="lt-LT" sz="2200" b="1" dirty="0">
                <a:latin typeface="Calibri" panose="020F0502020204030204" pitchFamily="34" charset="0"/>
              </a:rPr>
              <a:t>. 2017-1-LT01-KA204-035213</a:t>
            </a:r>
            <a:r>
              <a:rPr lang="lt-LT" sz="5400" b="1" i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lt-LT" sz="5400" b="1" i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lt-LT" sz="53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916831"/>
            <a:ext cx="8352928" cy="3600401"/>
          </a:xfrm>
        </p:spPr>
        <p:txBody>
          <a:bodyPr>
            <a:noAutofit/>
          </a:bodyPr>
          <a:lstStyle/>
          <a:p>
            <a:endParaRPr lang="lt-LT" sz="44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lt-LT" sz="44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lt-LT" sz="4800" b="1" dirty="0" err="1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Overview</a:t>
            </a:r>
            <a:r>
              <a:rPr lang="lt-LT" sz="48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lt-LT" sz="4800" b="1" dirty="0" err="1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of</a:t>
            </a:r>
            <a:r>
              <a:rPr lang="lt-LT" sz="48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lt-LT" sz="4800" b="1" dirty="0" err="1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the</a:t>
            </a:r>
            <a:r>
              <a:rPr lang="lt-LT" sz="48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lt-LT" sz="4800" b="1" dirty="0" err="1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project</a:t>
            </a:r>
            <a:r>
              <a:rPr lang="en-US" sz="48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results</a:t>
            </a:r>
            <a:endParaRPr lang="lt-LT" sz="4800" b="1" dirty="0" smtClean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anose="020F050202020403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lt-LT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Gileta </a:t>
            </a:r>
            <a:r>
              <a:rPr lang="lt-LT" sz="28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Kierienė</a:t>
            </a:r>
            <a:endParaRPr lang="lt-LT" sz="2800" b="1" dirty="0" smtClean="0">
              <a:solidFill>
                <a:schemeClr val="bg1">
                  <a:lumMod val="50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anose="020F050202020403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lt-LT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Project </a:t>
            </a:r>
            <a:r>
              <a:rPr lang="lt-LT" sz="28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coordinator</a:t>
            </a:r>
            <a:endParaRPr lang="en-US" sz="2800" b="1" dirty="0">
              <a:solidFill>
                <a:schemeClr val="bg1">
                  <a:lumMod val="50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anose="020F0502020204030204" pitchFamily="34" charset="0"/>
              <a:ea typeface="+mj-ea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938364" cy="83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99" y="116632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0" descr="VILNIUS_SOROS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838043"/>
            <a:ext cx="2607355" cy="83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9156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14" y="1325474"/>
            <a:ext cx="8784975" cy="5112568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The SVMI training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programme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and the teaching material consists of five modules:</a:t>
            </a:r>
            <a:endParaRPr lang="lt-LT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" y="6381328"/>
            <a:ext cx="1700551" cy="48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0" descr="VILNIUS_SOROS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9613" y="6381328"/>
            <a:ext cx="1353128" cy="43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2814" y="1888949"/>
          <a:ext cx="8773146" cy="448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7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7898">
                <a:tc>
                  <a:txBody>
                    <a:bodyPr/>
                    <a:lstStyle/>
                    <a:p>
                      <a:r>
                        <a:rPr lang="lt-LT" sz="2400" b="1" dirty="0">
                          <a:latin typeface="Calibri" panose="020F0502020204030204" pitchFamily="34" charset="0"/>
                        </a:rPr>
                        <a:t>Module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Key elements of adult educator's competences</a:t>
                      </a:r>
                      <a:endParaRPr lang="lt-LT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0216">
                <a:tc>
                  <a:txBody>
                    <a:bodyPr/>
                    <a:lstStyle/>
                    <a:p>
                      <a:r>
                        <a:rPr lang="lt-LT" sz="2400" b="1" dirty="0">
                          <a:latin typeface="Calibri" panose="020F0502020204030204" pitchFamily="34" charset="0"/>
                        </a:rPr>
                        <a:t>Module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Key elements of intercultural communication competence</a:t>
                      </a:r>
                      <a:endParaRPr lang="lt-LT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898">
                <a:tc>
                  <a:txBody>
                    <a:bodyPr/>
                    <a:lstStyle/>
                    <a:p>
                      <a:r>
                        <a:rPr lang="lt-LT" sz="2400" b="1" dirty="0">
                          <a:latin typeface="Calibri" panose="020F0502020204030204" pitchFamily="34" charset="0"/>
                        </a:rPr>
                        <a:t>Module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Migrants integration: overview of theoretical models</a:t>
                      </a:r>
                      <a:endParaRPr lang="lt-LT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2535">
                <a:tc>
                  <a:txBody>
                    <a:bodyPr/>
                    <a:lstStyle/>
                    <a:p>
                      <a:r>
                        <a:rPr lang="lt-LT" sz="2400" b="1" dirty="0">
                          <a:latin typeface="Calibri" panose="020F0502020204030204" pitchFamily="34" charset="0"/>
                        </a:rPr>
                        <a:t>Module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Introduction to active citizenship; key roles of a volunteer working</a:t>
                      </a:r>
                      <a:r>
                        <a:rPr lang="lt-LT" sz="2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for migrants and refugees’ integration</a:t>
                      </a:r>
                      <a:endParaRPr lang="lt-LT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54853">
                <a:tc>
                  <a:txBody>
                    <a:bodyPr/>
                    <a:lstStyle/>
                    <a:p>
                      <a:r>
                        <a:rPr lang="lt-LT" sz="2400" b="1" dirty="0">
                          <a:latin typeface="Calibri" panose="020F0502020204030204" pitchFamily="34" charset="0"/>
                        </a:rPr>
                        <a:t>Module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Country specific material providing important cultural aspects and</a:t>
                      </a:r>
                      <a:r>
                        <a:rPr lang="lt-LT" sz="2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tips of SVMI partner countries cultures</a:t>
                      </a:r>
                      <a:endParaRPr lang="en-US" sz="2400" b="1" i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endParaRPr lang="lt-LT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0F4462C-9459-4096-9D8D-F9B5759F4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53" y="-13713"/>
            <a:ext cx="9144000" cy="1339187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388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90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" y="1227537"/>
            <a:ext cx="9149661" cy="95064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lt-LT" sz="2800" b="1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lt-LT" sz="28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cap="all" dirty="0">
                <a:latin typeface="Calibri" panose="020F0502020204030204" pitchFamily="34" charset="0"/>
                <a:cs typeface="Arial" panose="020B0604020202020204" pitchFamily="34" charset="0"/>
              </a:rPr>
              <a:t>Key elements of adult educator's competences </a:t>
            </a:r>
            <a:endParaRPr lang="en-US" sz="2800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6" y="2276872"/>
            <a:ext cx="9008257" cy="5112568"/>
          </a:xfrm>
        </p:spPr>
        <p:txBody>
          <a:bodyPr>
            <a:noAutofit/>
          </a:bodyPr>
          <a:lstStyle/>
          <a:p>
            <a:pPr marL="114300" indent="0">
              <a:lnSpc>
                <a:spcPct val="124000"/>
              </a:lnSpc>
              <a:spcBef>
                <a:spcPts val="0"/>
              </a:spcBef>
              <a:buClr>
                <a:schemeClr val="tx1"/>
              </a:buClr>
              <a:buSzPct val="8000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This module is addressed to senior volunteers, who so far have not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received specialized training on adult education in general and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more specifically, on migrants and refugees training.</a:t>
            </a:r>
            <a:endParaRPr lang="lt-LT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24000"/>
              </a:lnSpc>
              <a:spcBef>
                <a:spcPts val="0"/>
              </a:spcBef>
              <a:buClr>
                <a:schemeClr val="tx1"/>
              </a:buClr>
              <a:buSzPct val="80000"/>
              <a:buNone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24000"/>
              </a:lnSpc>
              <a:spcBef>
                <a:spcPts val="0"/>
              </a:spcBef>
              <a:buClr>
                <a:schemeClr val="tx1"/>
              </a:buClr>
              <a:buSzPct val="8000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The module presents the principles and theories of adult learning,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the characteristics of the adult learner, the motivation of adult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learners and effective techniques for leading and managing the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adult classroom.</a:t>
            </a:r>
            <a:endParaRPr lang="lt-LT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24000"/>
              </a:lnSpc>
              <a:spcBef>
                <a:spcPts val="0"/>
              </a:spcBef>
              <a:buClr>
                <a:schemeClr val="tx1"/>
              </a:buClr>
              <a:buSzPct val="80000"/>
              <a:buNone/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24000"/>
              </a:lnSpc>
              <a:spcBef>
                <a:spcPts val="0"/>
              </a:spcBef>
              <a:buClr>
                <a:schemeClr val="tx1"/>
              </a:buClr>
              <a:buSzPct val="80000"/>
              <a:buNone/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" y="6309320"/>
            <a:ext cx="1952643" cy="55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0" descr="VILNIUS_SOROS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9128" y="6291030"/>
            <a:ext cx="1767312" cy="56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B49DB5-8828-4EAF-9DB7-5E4F5D3D0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6" y="0"/>
            <a:ext cx="9144000" cy="1250971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" y="0"/>
            <a:ext cx="1243642" cy="63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519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0374"/>
            <a:ext cx="8549182" cy="95064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lt-LT" sz="2800" b="1" cap="all" dirty="0" err="1">
                <a:latin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lt-LT" sz="2800" b="1" cap="all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t-LT" sz="2800" b="1" cap="all" dirty="0" err="1">
                <a:latin typeface="Calibri" panose="020F0502020204030204" pitchFamily="34" charset="0"/>
                <a:cs typeface="Arial" panose="020B0604020202020204" pitchFamily="34" charset="0"/>
              </a:rPr>
              <a:t>outcomes</a:t>
            </a:r>
            <a:endParaRPr lang="en-US" sz="2800" b="1" cap="all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" y="1702856"/>
            <a:ext cx="9008257" cy="5112568"/>
          </a:xfrm>
        </p:spPr>
        <p:txBody>
          <a:bodyPr>
            <a:noAutofit/>
          </a:bodyPr>
          <a:lstStyle/>
          <a:p>
            <a:pPr marL="114300" indent="0">
              <a:lnSpc>
                <a:spcPct val="124000"/>
              </a:lnSpc>
              <a:spcBef>
                <a:spcPts val="0"/>
              </a:spcBef>
              <a:buClr>
                <a:schemeClr val="tx1"/>
              </a:buClr>
              <a:buSzPct val="80000"/>
              <a:buNone/>
              <a:defRPr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At the end of this module, learners will be able to:</a:t>
            </a:r>
          </a:p>
          <a:p>
            <a:pPr marL="354013" indent="-239713">
              <a:lnSpc>
                <a:spcPct val="124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Understand the differences between andragogy and pedagogy;</a:t>
            </a:r>
          </a:p>
          <a:p>
            <a:pPr marL="354013" indent="-239713">
              <a:lnSpc>
                <a:spcPct val="124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Demonstrate an understanding of some of the more common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characteristics of adult learners;</a:t>
            </a:r>
          </a:p>
          <a:p>
            <a:pPr marL="354013" indent="-239713">
              <a:lnSpc>
                <a:spcPct val="124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Relate principles of effective adult education to what is known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about how adults learn best;</a:t>
            </a:r>
          </a:p>
          <a:p>
            <a:pPr marL="354013" indent="-239713">
              <a:lnSpc>
                <a:spcPct val="124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Demonstrate a basic understanding of common theories of what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motivates adult learners to participate and learn in adult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education;</a:t>
            </a:r>
          </a:p>
          <a:p>
            <a:pPr marL="354013" indent="-239713">
              <a:lnSpc>
                <a:spcPct val="124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Describe typical barriers to participation and learning in adult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education;</a:t>
            </a:r>
          </a:p>
          <a:p>
            <a:pPr marL="354013" indent="-239713">
              <a:lnSpc>
                <a:spcPct val="124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Outline basic theories and types of learning;</a:t>
            </a:r>
          </a:p>
          <a:p>
            <a:pPr marL="354013" indent="-239713">
              <a:lnSpc>
                <a:spcPct val="124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Get an understanding on teaching methods and techniques that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encourage adult learning.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" y="6373090"/>
            <a:ext cx="1729392" cy="49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0" descr="VILNIUS_SOROS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807" y="6373089"/>
            <a:ext cx="1378809" cy="44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10E3D2-5BDD-471D-B4F8-BD1673DD8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812"/>
            <a:ext cx="9144000" cy="124968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" y="0"/>
            <a:ext cx="1243642" cy="63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186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817945"/>
            <a:ext cx="9149661" cy="95064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800" b="1" cap="all" dirty="0">
                <a:latin typeface="Calibri" panose="020F0502020204030204" pitchFamily="34" charset="0"/>
                <a:cs typeface="Arial" panose="020B0604020202020204" pitchFamily="34" charset="0"/>
              </a:rPr>
              <a:t>suggested structure</a:t>
            </a:r>
            <a:endParaRPr lang="en-US" sz="2800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9008257" cy="5112568"/>
          </a:xfrm>
        </p:spPr>
        <p:txBody>
          <a:bodyPr>
            <a:noAutofit/>
          </a:bodyPr>
          <a:lstStyle/>
          <a:p>
            <a:pPr marL="457200">
              <a:lnSpc>
                <a:spcPct val="124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Introduction –</a:t>
            </a:r>
            <a:r>
              <a:rPr lang="en-US" sz="2800" b="1" cap="all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20 min</a:t>
            </a:r>
          </a:p>
          <a:p>
            <a:pPr marL="457200">
              <a:lnSpc>
                <a:spcPct val="124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Unit 1: ANDRAGOGY – THE ADULT LEARNING THEORY – 50 min</a:t>
            </a:r>
          </a:p>
          <a:p>
            <a:pPr marL="457200">
              <a:lnSpc>
                <a:spcPct val="124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Unit 2: ADULT LEARNERS’ CHARACTERISTICS – 50 min</a:t>
            </a:r>
          </a:p>
          <a:p>
            <a:pPr marL="457200">
              <a:lnSpc>
                <a:spcPct val="124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Unit 3: MOTIVATING ADULT LEARNERS – 50 min</a:t>
            </a:r>
          </a:p>
          <a:p>
            <a:pPr marL="457200">
              <a:lnSpc>
                <a:spcPct val="124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Unit 4: LEARNING METHODS AND FORMS – 50 min</a:t>
            </a:r>
          </a:p>
          <a:p>
            <a:pPr marL="457200">
              <a:lnSpc>
                <a:spcPct val="124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Unit 5: CONCLUSION: 20 min</a:t>
            </a:r>
            <a:endParaRPr lang="lt-LT" sz="2800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24000"/>
              </a:lnSpc>
              <a:spcBef>
                <a:spcPts val="0"/>
              </a:spcBef>
              <a:buClr>
                <a:schemeClr val="tx1"/>
              </a:buClr>
              <a:buSzPct val="80000"/>
              <a:buNone/>
              <a:defRPr/>
            </a:pPr>
            <a:r>
              <a:rPr lang="lt-LT" sz="2800" dirty="0" err="1">
                <a:solidFill>
                  <a:schemeClr val="tx1"/>
                </a:solidFill>
                <a:latin typeface="Calibri" pitchFamily="34" charset="0"/>
              </a:rPr>
              <a:t>Overall</a:t>
            </a:r>
            <a:r>
              <a:rPr lang="lt-LT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2800" dirty="0" err="1">
                <a:solidFill>
                  <a:schemeClr val="tx1"/>
                </a:solidFill>
                <a:latin typeface="Calibri" pitchFamily="34" charset="0"/>
              </a:rPr>
              <a:t>duration</a:t>
            </a:r>
            <a:r>
              <a:rPr lang="lt-LT" sz="2800" dirty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lt-LT" sz="2800" dirty="0" err="1">
                <a:solidFill>
                  <a:schemeClr val="tx1"/>
                </a:solidFill>
                <a:latin typeface="Calibri" pitchFamily="34" charset="0"/>
              </a:rPr>
              <a:t>up</a:t>
            </a:r>
            <a:r>
              <a:rPr lang="lt-LT" sz="2800" dirty="0">
                <a:solidFill>
                  <a:schemeClr val="tx1"/>
                </a:solidFill>
                <a:latin typeface="Calibri" pitchFamily="34" charset="0"/>
              </a:rPr>
              <a:t> to 4 </a:t>
            </a:r>
            <a:r>
              <a:rPr lang="lt-LT" sz="2800" dirty="0" err="1">
                <a:solidFill>
                  <a:schemeClr val="tx1"/>
                </a:solidFill>
                <a:latin typeface="Calibri" pitchFamily="34" charset="0"/>
              </a:rPr>
              <a:t>hours</a:t>
            </a:r>
            <a:r>
              <a:rPr lang="lt-LT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457200">
              <a:lnSpc>
                <a:spcPct val="124000"/>
              </a:lnSpc>
              <a:spcBef>
                <a:spcPts val="0"/>
              </a:spcBef>
              <a:buClr>
                <a:schemeClr val="tx1"/>
              </a:buClr>
              <a:buSzPct val="80000"/>
              <a:buFontTx/>
              <a:buChar char="-"/>
              <a:defRPr/>
            </a:pPr>
            <a:endParaRPr lang="lt-LT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" y="6393658"/>
            <a:ext cx="1657384" cy="47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0" descr="VILNIUS_SOROS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9914" y="6342005"/>
            <a:ext cx="1475702" cy="47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085123-5DE3-4FDD-BF3A-58D88F652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6" y="-54364"/>
            <a:ext cx="9144000" cy="124968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" y="0"/>
            <a:ext cx="1243642" cy="63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6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" y="6110031"/>
            <a:ext cx="2650332" cy="7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0" descr="VILNIUS_SOROS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8261" y="5978961"/>
            <a:ext cx="2607355" cy="83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2A5963-0451-4002-9FE7-7C4E23E85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23" y="-243408"/>
            <a:ext cx="9144000" cy="1249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1604"/>
          <a:stretch/>
        </p:blipFill>
        <p:spPr>
          <a:xfrm>
            <a:off x="-35023" y="806534"/>
            <a:ext cx="4676775" cy="6541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1539"/>
          <a:stretch/>
        </p:blipFill>
        <p:spPr>
          <a:xfrm>
            <a:off x="4572000" y="806534"/>
            <a:ext cx="4619625" cy="658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47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103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120" y="1913933"/>
            <a:ext cx="9050651" cy="4799676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sz="2000" dirty="0" err="1">
                <a:solidFill>
                  <a:schemeClr val="tx1"/>
                </a:solidFill>
                <a:latin typeface="Calibri" pitchFamily="34" charset="0"/>
              </a:rPr>
              <a:t>Accessible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2000" dirty="0" err="1">
                <a:solidFill>
                  <a:schemeClr val="tx1"/>
                </a:solidFill>
                <a:latin typeface="Calibri" pitchFamily="34" charset="0"/>
              </a:rPr>
              <a:t>from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2000" dirty="0" err="1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2000" dirty="0" err="1">
                <a:solidFill>
                  <a:schemeClr val="tx1"/>
                </a:solidFill>
                <a:latin typeface="Calibri" pitchFamily="34" charset="0"/>
              </a:rPr>
              <a:t>project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2000" dirty="0" err="1">
                <a:solidFill>
                  <a:schemeClr val="tx1"/>
                </a:solidFill>
                <a:latin typeface="Calibri" pitchFamily="34" charset="0"/>
              </a:rPr>
              <a:t>website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at 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  <a:hlinkClick r:id="rId3"/>
              </a:rPr>
              <a:t>www.seniors4migrants.eu/en/projects-results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" y="6110031"/>
            <a:ext cx="2650332" cy="7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5" y="0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0" descr="VILNIUS_SOROS_RG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8261" y="5978961"/>
            <a:ext cx="2607355" cy="83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b="64317"/>
          <a:stretch/>
        </p:blipFill>
        <p:spPr>
          <a:xfrm>
            <a:off x="-18326" y="3132889"/>
            <a:ext cx="9137230" cy="169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92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10355"/>
            <a:ext cx="8712968" cy="4715737"/>
          </a:xfrm>
        </p:spPr>
        <p:txBody>
          <a:bodyPr>
            <a:normAutofit lnSpcReduction="10000"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– guide for migrants and refugees in App f</a:t>
            </a:r>
            <a:r>
              <a:rPr lang="lt-LT" sz="3200" dirty="0">
                <a:solidFill>
                  <a:schemeClr val="tx1"/>
                </a:solidFill>
                <a:latin typeface="Calibri" pitchFamily="34" charset="0"/>
              </a:rPr>
              <a:t>o</a:t>
            </a:r>
            <a:r>
              <a:rPr lang="en-US" sz="3200" dirty="0" err="1">
                <a:solidFill>
                  <a:schemeClr val="tx1"/>
                </a:solidFill>
                <a:latin typeface="Calibri" pitchFamily="34" charset="0"/>
              </a:rPr>
              <a:t>rmat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:</a:t>
            </a:r>
          </a:p>
          <a:p>
            <a:pPr marL="857250" lvl="1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helping them to acquire basic knowledge and understanding about host country’s </a:t>
            </a:r>
            <a:r>
              <a:rPr lang="lt-LT" sz="2400" dirty="0">
                <a:solidFill>
                  <a:schemeClr val="tx1"/>
                </a:solidFill>
                <a:latin typeface="Calibri" pitchFamily="34" charset="0"/>
              </a:rPr>
              <a:t>– Lithuania, Germany, </a:t>
            </a:r>
            <a:r>
              <a:rPr lang="lt-LT" sz="2400" dirty="0" err="1">
                <a:solidFill>
                  <a:schemeClr val="tx1"/>
                </a:solidFill>
                <a:latin typeface="Calibri" pitchFamily="34" charset="0"/>
              </a:rPr>
              <a:t>Greece</a:t>
            </a:r>
            <a:r>
              <a:rPr lang="lt-LT" sz="24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lt-LT" sz="2400" dirty="0" err="1">
                <a:solidFill>
                  <a:schemeClr val="tx1"/>
                </a:solidFill>
                <a:latin typeface="Calibri" pitchFamily="34" charset="0"/>
              </a:rPr>
              <a:t>Finland</a:t>
            </a:r>
            <a:r>
              <a:rPr lang="lt-LT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2400" dirty="0" err="1">
                <a:solidFill>
                  <a:schemeClr val="tx1"/>
                </a:solidFill>
                <a:latin typeface="Calibri" pitchFamily="34" charset="0"/>
              </a:rPr>
              <a:t>and</a:t>
            </a:r>
            <a:r>
              <a:rPr lang="lt-LT" sz="2400" dirty="0">
                <a:solidFill>
                  <a:schemeClr val="tx1"/>
                </a:solidFill>
                <a:latin typeface="Calibri" pitchFamily="34" charset="0"/>
              </a:rPr>
              <a:t> France -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sociocultural life</a:t>
            </a:r>
            <a:endParaRPr lang="lt-LT" sz="2400" dirty="0">
              <a:solidFill>
                <a:schemeClr val="tx1"/>
              </a:solidFill>
              <a:latin typeface="Calibri" pitchFamily="34" charset="0"/>
            </a:endParaRPr>
          </a:p>
          <a:p>
            <a:pPr marL="857250" lvl="1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containing survival conversation kit in English</a:t>
            </a:r>
            <a:r>
              <a:rPr lang="lt-LT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2400" dirty="0" err="1">
                <a:solidFill>
                  <a:schemeClr val="tx1"/>
                </a:solidFill>
                <a:latin typeface="Calibri" pitchFamily="34" charset="0"/>
              </a:rPr>
              <a:t>and</a:t>
            </a:r>
            <a:r>
              <a:rPr lang="lt-LT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partner languages </a:t>
            </a:r>
            <a:r>
              <a:rPr lang="lt-LT" sz="2400" dirty="0">
                <a:solidFill>
                  <a:schemeClr val="tx1"/>
                </a:solidFill>
                <a:latin typeface="Calibri" pitchFamily="34" charset="0"/>
              </a:rPr>
              <a:t>(LT, DE, GR, FI, FR)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lt-LT" sz="2400" dirty="0">
              <a:solidFill>
                <a:schemeClr val="tx1"/>
              </a:solidFill>
              <a:latin typeface="Calibri" pitchFamily="34" charset="0"/>
            </a:endParaRPr>
          </a:p>
          <a:p>
            <a:pPr marL="857250" lvl="1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available for free download  </a:t>
            </a:r>
            <a:r>
              <a:rPr lang="lt-LT" sz="2400" dirty="0">
                <a:solidFill>
                  <a:schemeClr val="tx1"/>
                </a:solidFill>
                <a:latin typeface="Calibri" pitchFamily="34" charset="0"/>
              </a:rPr>
              <a:t>at </a:t>
            </a:r>
            <a:r>
              <a:rPr lang="lt-LT" sz="2400" dirty="0">
                <a:solidFill>
                  <a:schemeClr val="tx1"/>
                </a:solidFill>
                <a:latin typeface="Calibri" pitchFamily="34" charset="0"/>
                <a:hlinkClick r:id="rId2"/>
              </a:rPr>
              <a:t>https://app.seniors4migrants.eu</a:t>
            </a:r>
            <a:r>
              <a:rPr lang="lt-LT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US" sz="2400" b="1" i="1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" y="6432979"/>
            <a:ext cx="1519726" cy="43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0" descr="VILNIUS_SOROS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2485" y="6381327"/>
            <a:ext cx="1353131" cy="43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467634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76872"/>
            <a:ext cx="1152128" cy="59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092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304" y="0"/>
            <a:ext cx="6967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09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566" y="0"/>
            <a:ext cx="6442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60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59" y="6453335"/>
            <a:ext cx="1382243" cy="394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212" y="6453335"/>
            <a:ext cx="1233788" cy="3949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6A210E-3392-4424-AC64-B0B50F807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150" y="-243408"/>
            <a:ext cx="9144000" cy="1598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1796" y="982664"/>
            <a:ext cx="4746848" cy="596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7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103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33" y="1610917"/>
            <a:ext cx="8712968" cy="4799676"/>
          </a:xfrm>
        </p:spPr>
        <p:txBody>
          <a:bodyPr>
            <a:normAutofit/>
          </a:bodyPr>
          <a:lstStyle/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lt-LT" sz="3200" b="1" dirty="0">
                <a:solidFill>
                  <a:schemeClr val="tx1"/>
                </a:solidFill>
                <a:latin typeface="Calibri" pitchFamily="34" charset="0"/>
              </a:rPr>
              <a:t>M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</a:rPr>
              <a:t>ethodology</a:t>
            </a:r>
            <a:r>
              <a:rPr lang="lt-LT" sz="3200" b="1" dirty="0">
                <a:solidFill>
                  <a:schemeClr val="tx1"/>
                </a:solidFill>
                <a:latin typeface="Calibri" pitchFamily="34" charset="0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3200" b="1" dirty="0">
                <a:solidFill>
                  <a:schemeClr val="tx1"/>
                </a:solidFill>
                <a:latin typeface="Calibri" pitchFamily="34" charset="0"/>
              </a:rPr>
              <a:t> 20 </a:t>
            </a:r>
            <a:r>
              <a:rPr lang="lt-LT" sz="3200" b="1" dirty="0" err="1">
                <a:solidFill>
                  <a:schemeClr val="tx1"/>
                </a:solidFill>
                <a:latin typeface="Calibri" pitchFamily="34" charset="0"/>
              </a:rPr>
              <a:t>hour</a:t>
            </a:r>
            <a:r>
              <a:rPr lang="lt-LT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</a:rPr>
              <a:t>training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</a:rPr>
              <a:t>programme</a:t>
            </a:r>
            <a:r>
              <a:rPr lang="lt-LT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3200" dirty="0" err="1">
                <a:solidFill>
                  <a:schemeClr val="tx1"/>
                </a:solidFill>
                <a:latin typeface="Calibri" pitchFamily="34" charset="0"/>
              </a:rPr>
              <a:t>and</a:t>
            </a:r>
            <a:r>
              <a:rPr lang="lt-LT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3200" b="1" dirty="0" err="1">
                <a:solidFill>
                  <a:schemeClr val="tx1"/>
                </a:solidFill>
                <a:latin typeface="Calibri" pitchFamily="34" charset="0"/>
              </a:rPr>
              <a:t>material</a:t>
            </a:r>
            <a:r>
              <a:rPr lang="lt-LT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for senior volunteers providing support for migrant and refugee integration</a:t>
            </a: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lt-LT" sz="3200" b="1" dirty="0">
                <a:solidFill>
                  <a:schemeClr val="tx1"/>
                </a:solidFill>
                <a:latin typeface="Calibri" pitchFamily="34" charset="0"/>
              </a:rPr>
              <a:t>S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</a:rPr>
              <a:t>ocial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</a:rPr>
              <a:t> and civic integration tool 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– guide for migrants and refugees in App f</a:t>
            </a:r>
            <a:r>
              <a:rPr lang="lt-LT" sz="3200" dirty="0">
                <a:solidFill>
                  <a:schemeClr val="tx1"/>
                </a:solidFill>
                <a:latin typeface="Calibri" pitchFamily="34" charset="0"/>
              </a:rPr>
              <a:t>o</a:t>
            </a:r>
            <a:r>
              <a:rPr lang="en-US" sz="3200" dirty="0" err="1">
                <a:solidFill>
                  <a:schemeClr val="tx1"/>
                </a:solidFill>
                <a:latin typeface="Calibri" pitchFamily="34" charset="0"/>
              </a:rPr>
              <a:t>rmat</a:t>
            </a:r>
            <a:endParaRPr lang="en-US" sz="3200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" y="6110031"/>
            <a:ext cx="2650332" cy="7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5" y="0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0" descr="VILNIUS_SOROS_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8261" y="5978961"/>
            <a:ext cx="2607355" cy="83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9778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838" y="4900984"/>
            <a:ext cx="5515717" cy="1605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511" y="3797841"/>
            <a:ext cx="5513679" cy="1769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3098651"/>
            <a:ext cx="5515716" cy="1507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870" y="2263444"/>
            <a:ext cx="5487955" cy="1475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38" y="1393515"/>
            <a:ext cx="5533203" cy="15314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10355"/>
            <a:ext cx="8712968" cy="4715737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" y="6475932"/>
            <a:ext cx="1369352" cy="39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1467634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056" y="1469054"/>
            <a:ext cx="1364944" cy="69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49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10355"/>
            <a:ext cx="8712968" cy="4715737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" y="6453336"/>
            <a:ext cx="1374812" cy="39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467634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927" y="6394392"/>
            <a:ext cx="922718" cy="47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09576" y="1467634"/>
            <a:ext cx="8712968" cy="543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1430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80000"/>
              <a:buNone/>
              <a:defRPr/>
            </a:pP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About the country</a:t>
            </a:r>
            <a:r>
              <a:rPr lang="lt-LT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|</a:t>
            </a: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Apie</a:t>
            </a: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šalį</a:t>
            </a: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| </a:t>
            </a:r>
            <a:r>
              <a:rPr lang="en-US" sz="2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Über</a:t>
            </a: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das Land</a:t>
            </a:r>
            <a:endParaRPr lang="lt-LT" sz="2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14300" indent="0"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80000"/>
              <a:buNone/>
              <a:defRPr/>
            </a:pP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Σχετικά με τη χώρα | </a:t>
            </a:r>
            <a:r>
              <a:rPr lang="lt-LT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À </a:t>
            </a:r>
            <a:r>
              <a:rPr lang="lt-LT" sz="2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propos</a:t>
            </a:r>
            <a:r>
              <a:rPr lang="lt-LT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du </a:t>
            </a:r>
            <a:r>
              <a:rPr lang="lt-LT" sz="2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pays</a:t>
            </a:r>
            <a:r>
              <a:rPr lang="lt-LT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| </a:t>
            </a:r>
            <a:r>
              <a:rPr lang="lt-LT" sz="2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Tietoja</a:t>
            </a:r>
            <a:r>
              <a:rPr lang="lt-LT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lt-LT" sz="28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maasta</a:t>
            </a:r>
            <a:endParaRPr lang="lt-LT" sz="2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sz="2400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sz="2400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 algn="ctr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sz="2400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 algn="ctr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sz="1900" i="1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3583" y="3119797"/>
            <a:ext cx="7102456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96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59" y="6453335"/>
            <a:ext cx="1382243" cy="394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212" y="6453335"/>
            <a:ext cx="1233788" cy="3949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6A210E-3392-4424-AC64-B0B50F807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150" y="-243408"/>
            <a:ext cx="9144000" cy="1598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1796" y="982664"/>
            <a:ext cx="4746848" cy="596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22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10355"/>
            <a:ext cx="8712968" cy="4715737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" y="6516943"/>
            <a:ext cx="1152128" cy="32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467634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221" y="6537980"/>
            <a:ext cx="642423" cy="32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1310355"/>
            <a:ext cx="8712968" cy="5431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14300" indent="0" algn="ctr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sz="31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Useful</a:t>
            </a:r>
            <a:r>
              <a:rPr lang="lt-LT" sz="31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lt-LT" sz="31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contacts</a:t>
            </a:r>
            <a:r>
              <a:rPr lang="lt-LT" sz="3100" b="1" dirty="0">
                <a:solidFill>
                  <a:schemeClr val="tx2"/>
                </a:solidFill>
                <a:latin typeface="Calibri" panose="020F0502020204030204" pitchFamily="34" charset="0"/>
              </a:rPr>
              <a:t>|</a:t>
            </a:r>
            <a:r>
              <a:rPr lang="en-US" sz="31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lt-LT" sz="3100" b="1" dirty="0">
                <a:solidFill>
                  <a:schemeClr val="tx2"/>
                </a:solidFill>
                <a:latin typeface="Calibri" panose="020F0502020204030204" pitchFamily="34" charset="0"/>
              </a:rPr>
              <a:t>Naudingi kontaktai</a:t>
            </a:r>
            <a:r>
              <a:rPr lang="en-US" sz="3100" b="1" dirty="0">
                <a:solidFill>
                  <a:schemeClr val="tx2"/>
                </a:solidFill>
                <a:latin typeface="Calibri" panose="020F0502020204030204" pitchFamily="34" charset="0"/>
              </a:rPr>
              <a:t>| </a:t>
            </a:r>
            <a:r>
              <a:rPr lang="en-US" sz="31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Nützliche</a:t>
            </a:r>
            <a:r>
              <a:rPr lang="en-US" sz="31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Kontakte</a:t>
            </a:r>
            <a:r>
              <a:rPr lang="lt-LT" sz="31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  <a:p>
            <a:pPr marL="114300" indent="0" algn="ctr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el-GR" sz="3100" b="1" dirty="0">
                <a:solidFill>
                  <a:schemeClr val="tx2"/>
                </a:solidFill>
                <a:latin typeface="Calibri" panose="020F0502020204030204" pitchFamily="34" charset="0"/>
              </a:rPr>
              <a:t>χρήσιμες επαφές| </a:t>
            </a:r>
            <a:r>
              <a:rPr lang="lt-LT" sz="31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Contacts</a:t>
            </a:r>
            <a:r>
              <a:rPr lang="lt-LT" sz="31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lt-LT" sz="31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utiles</a:t>
            </a:r>
            <a:r>
              <a:rPr lang="lt-LT" sz="3100" b="1" dirty="0">
                <a:solidFill>
                  <a:schemeClr val="tx2"/>
                </a:solidFill>
                <a:latin typeface="Calibri" panose="020F0502020204030204" pitchFamily="34" charset="0"/>
              </a:rPr>
              <a:t> | </a:t>
            </a:r>
            <a:r>
              <a:rPr lang="lt-LT" sz="31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Hyödyllisiä</a:t>
            </a:r>
            <a:r>
              <a:rPr lang="lt-LT" sz="31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lt-LT" sz="31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yhteystietoja</a:t>
            </a:r>
            <a:endParaRPr lang="lt-LT" sz="31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sz="2400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Immigration office</a:t>
            </a: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Migrant community centers, NGOs</a:t>
            </a: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Health care services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lt-LT" dirty="0" err="1">
                <a:solidFill>
                  <a:schemeClr val="tx1"/>
                </a:solidFill>
                <a:latin typeface="Calibri" pitchFamily="34" charset="0"/>
              </a:rPr>
              <a:t>hospitals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Language learning institutions</a:t>
            </a:r>
          </a:p>
          <a:p>
            <a:pPr marL="114300" indent="0" algn="ctr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sz="2000" dirty="0">
                <a:solidFill>
                  <a:schemeClr val="tx1"/>
                </a:solidFill>
                <a:latin typeface="Calibri" pitchFamily="34" charset="0"/>
                <a:hlinkClick r:id="rId6"/>
              </a:rPr>
              <a:t>https://app.seniors4migrants.eu/lt/contacts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114300" indent="0" algn="ctr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sz="2000" dirty="0">
                <a:solidFill>
                  <a:schemeClr val="tx1"/>
                </a:solidFill>
                <a:latin typeface="Calibri" pitchFamily="34" charset="0"/>
                <a:hlinkClick r:id="rId7"/>
              </a:rPr>
              <a:t>https://app.seniors4migrants.eu/de/contacts</a:t>
            </a:r>
            <a:endParaRPr lang="lt-LT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 algn="ctr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sz="2000" dirty="0">
                <a:solidFill>
                  <a:schemeClr val="tx1"/>
                </a:solidFill>
                <a:latin typeface="Calibri" pitchFamily="34" charset="0"/>
                <a:hlinkClick r:id="rId8"/>
              </a:rPr>
              <a:t>https://app.seniors4migrants.eu/fr/contacts</a:t>
            </a:r>
            <a:endParaRPr lang="lt-LT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 algn="ctr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sz="2000" dirty="0">
                <a:solidFill>
                  <a:schemeClr val="tx1"/>
                </a:solidFill>
                <a:latin typeface="Calibri" pitchFamily="34" charset="0"/>
                <a:hlinkClick r:id="rId9"/>
              </a:rPr>
              <a:t>https://app.seniors4migrants.eu/gr/contacts</a:t>
            </a:r>
            <a:endParaRPr lang="lt-LT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 algn="ctr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sz="2000" dirty="0">
                <a:solidFill>
                  <a:schemeClr val="tx1"/>
                </a:solidFill>
                <a:latin typeface="Calibri" pitchFamily="34" charset="0"/>
                <a:hlinkClick r:id="rId10"/>
              </a:rPr>
              <a:t>https://app.seniors4migrants.eu/fi/contacts</a:t>
            </a:r>
            <a:endParaRPr lang="lt-LT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93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10355"/>
            <a:ext cx="8712968" cy="4715737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" y="6504278"/>
            <a:ext cx="1196468" cy="34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467634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1" y="6504278"/>
            <a:ext cx="708213" cy="36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1310355"/>
            <a:ext cx="8712968" cy="5431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14300" indent="0" algn="ctr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sz="40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Useful</a:t>
            </a:r>
            <a:r>
              <a:rPr lang="lt-LT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 links|</a:t>
            </a:r>
            <a:r>
              <a:rPr lang="en-US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lt-LT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Naudingi šaltiniai</a:t>
            </a:r>
            <a:r>
              <a:rPr lang="en-US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| </a:t>
            </a:r>
            <a:r>
              <a:rPr lang="en-US" sz="40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Nützliche</a:t>
            </a:r>
            <a:r>
              <a:rPr lang="en-US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 Links</a:t>
            </a:r>
            <a:endParaRPr lang="lt-LT" sz="40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14300" indent="0" algn="ctr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el-GR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χρήσιμοι σύνδεσμοι | </a:t>
            </a:r>
            <a:r>
              <a:rPr lang="lt-LT" sz="40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Liens</a:t>
            </a:r>
            <a:r>
              <a:rPr lang="lt-LT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lt-LT" sz="40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utiles</a:t>
            </a:r>
            <a:r>
              <a:rPr lang="lt-LT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 | </a:t>
            </a:r>
            <a:r>
              <a:rPr lang="lt-LT" sz="40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Hyödyllisiä</a:t>
            </a:r>
            <a:r>
              <a:rPr lang="lt-LT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lt-LT" sz="40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linkkejä</a:t>
            </a:r>
            <a:endParaRPr lang="lt-LT" sz="40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sz="2400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Main laws/ requirements</a:t>
            </a: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Public services relevant to migrants</a:t>
            </a: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Useful tips</a:t>
            </a: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Links to language resources</a:t>
            </a: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Links to relevant projects</a:t>
            </a:r>
          </a:p>
          <a:p>
            <a:pPr marL="114300" indent="0" algn="ctr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sz="2000" dirty="0">
                <a:solidFill>
                  <a:schemeClr val="tx1"/>
                </a:solidFill>
                <a:latin typeface="Calibri" pitchFamily="34" charset="0"/>
                <a:hlinkClick r:id="rId6"/>
              </a:rPr>
              <a:t>https://app.seniors4migrants.eu/lt/links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pPr marL="114300" indent="0" algn="ctr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sz="2000" dirty="0">
                <a:solidFill>
                  <a:schemeClr val="tx1"/>
                </a:solidFill>
                <a:latin typeface="Calibri" pitchFamily="34" charset="0"/>
                <a:hlinkClick r:id="rId7"/>
              </a:rPr>
              <a:t>https://app.seniors4migrants.eu/de/links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114300" indent="0" algn="ctr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sz="2000" dirty="0">
                <a:solidFill>
                  <a:schemeClr val="tx1"/>
                </a:solidFill>
                <a:latin typeface="Calibri" pitchFamily="34" charset="0"/>
                <a:hlinkClick r:id="rId8"/>
              </a:rPr>
              <a:t>https://app.seniors4migrants.eu/fr/links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114300" indent="0" algn="ctr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sz="2000" dirty="0">
                <a:solidFill>
                  <a:schemeClr val="tx1"/>
                </a:solidFill>
                <a:latin typeface="Calibri" pitchFamily="34" charset="0"/>
                <a:hlinkClick r:id="rId9"/>
              </a:rPr>
              <a:t>https://app.seniors4migrants.eu/gr/links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114300" indent="0" algn="ctr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sz="2000" dirty="0">
                <a:solidFill>
                  <a:schemeClr val="tx1"/>
                </a:solidFill>
                <a:latin typeface="Calibri" pitchFamily="34" charset="0"/>
                <a:hlinkClick r:id="rId10"/>
              </a:rPr>
              <a:t>https://app.seniors4migrants.eu/fi/links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972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10355"/>
            <a:ext cx="8712968" cy="4715737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" y="6500199"/>
            <a:ext cx="1210749" cy="34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467634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1" y="6504278"/>
            <a:ext cx="708213" cy="36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1772816"/>
            <a:ext cx="8856984" cy="507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14300" indent="0" algn="ctr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SURVIVAL CONVERSATION KIT</a:t>
            </a:r>
          </a:p>
          <a:p>
            <a:pPr marL="114300" indent="0" algn="ctr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b="1" dirty="0">
                <a:solidFill>
                  <a:schemeClr val="tx2"/>
                </a:solidFill>
                <a:latin typeface="Calibri" panose="020F0502020204030204" pitchFamily="34" charset="0"/>
              </a:rPr>
              <a:t>Svarbiausių dialogų rinkinys |</a:t>
            </a:r>
            <a:r>
              <a:rPr lang="fr-FR" b="1" dirty="0">
                <a:solidFill>
                  <a:schemeClr val="tx2"/>
                </a:solidFill>
                <a:latin typeface="Calibri" panose="020F0502020204030204" pitchFamily="34" charset="0"/>
              </a:rPr>
              <a:t>Kit de conversation de survie</a:t>
            </a:r>
            <a:r>
              <a:rPr lang="lt-LT" b="1" dirty="0">
                <a:solidFill>
                  <a:schemeClr val="tx2"/>
                </a:solidFill>
                <a:latin typeface="Calibri" panose="020F0502020204030204" pitchFamily="34" charset="0"/>
              </a:rPr>
              <a:t>| </a:t>
            </a:r>
          </a:p>
          <a:p>
            <a:pPr marL="114300" indent="0" algn="ctr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b="1" dirty="0" err="1">
                <a:solidFill>
                  <a:schemeClr val="tx2"/>
                </a:solidFill>
                <a:latin typeface="Calibri" panose="020F0502020204030204" pitchFamily="34" charset="0"/>
              </a:rPr>
              <a:t>Suomea</a:t>
            </a:r>
            <a:r>
              <a:rPr lang="lt-LT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lt-LT" b="1" dirty="0" err="1">
                <a:solidFill>
                  <a:schemeClr val="tx2"/>
                </a:solidFill>
                <a:latin typeface="Calibri" panose="020F0502020204030204" pitchFamily="34" charset="0"/>
              </a:rPr>
              <a:t>aloittelijalle</a:t>
            </a:r>
            <a:r>
              <a:rPr lang="lt-LT" b="1" dirty="0">
                <a:solidFill>
                  <a:schemeClr val="tx2"/>
                </a:solidFill>
                <a:latin typeface="Calibri" panose="020F0502020204030204" pitchFamily="34" charset="0"/>
              </a:rPr>
              <a:t> | 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libri" panose="020F0502020204030204" pitchFamily="34" charset="0"/>
              </a:rPr>
              <a:t>Überlebenspaket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libri" panose="020F0502020204030204" pitchFamily="34" charset="0"/>
              </a:rPr>
              <a:t>für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alibri" panose="020F0502020204030204" pitchFamily="34" charset="0"/>
              </a:rPr>
              <a:t>Alltagsgespräche</a:t>
            </a:r>
            <a:r>
              <a:rPr lang="lt-LT" b="1" dirty="0">
                <a:solidFill>
                  <a:schemeClr val="tx2"/>
                </a:solidFill>
                <a:latin typeface="Calibri" panose="020F0502020204030204" pitchFamily="34" charset="0"/>
              </a:rPr>
              <a:t> | </a:t>
            </a:r>
          </a:p>
          <a:p>
            <a:pPr marL="114300" indent="0" algn="ctr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el-GR" b="1" dirty="0">
                <a:solidFill>
                  <a:schemeClr val="tx2"/>
                </a:solidFill>
                <a:latin typeface="Calibri" panose="020F0502020204030204" pitchFamily="34" charset="0"/>
              </a:rPr>
              <a:t>οδηγός καθημερινής επικοινωνίας</a:t>
            </a:r>
            <a:endParaRPr lang="lt-LT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14300" indent="0" algn="ctr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sz="2100" b="1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contain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s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a basic conversation kit with animation in partner languages and English</a:t>
            </a:r>
            <a:endParaRPr lang="lt-LT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sz="2000" dirty="0">
                <a:solidFill>
                  <a:schemeClr val="tx1"/>
                </a:solidFill>
                <a:latin typeface="Calibri" pitchFamily="34" charset="0"/>
                <a:hlinkClick r:id="rId6"/>
              </a:rPr>
              <a:t>https://app.seniors4migrants.eu/lt/survivalkit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sz="2000" dirty="0">
              <a:solidFill>
                <a:schemeClr val="tx1"/>
              </a:solidFill>
              <a:latin typeface="Calibri" pitchFamily="34" charset="0"/>
              <a:hlinkClick r:id="rId7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73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10355"/>
            <a:ext cx="8712968" cy="4715737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" y="6525344"/>
            <a:ext cx="1122718" cy="32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467634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3" y="6467390"/>
            <a:ext cx="780221" cy="39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1626082"/>
            <a:ext cx="79057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30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10355"/>
            <a:ext cx="8712968" cy="4715737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" y="6525344"/>
            <a:ext cx="1122718" cy="32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467634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709" y="6438336"/>
            <a:ext cx="836936" cy="42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291" y="1656447"/>
            <a:ext cx="75914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10355"/>
            <a:ext cx="8712968" cy="4715737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" y="6214702"/>
            <a:ext cx="2210242" cy="63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46763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36512" y="1310355"/>
            <a:ext cx="5040560" cy="543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14300" indent="0" algn="ctr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sz="3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Survival</a:t>
            </a:r>
            <a:r>
              <a:rPr lang="lt-LT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lt-LT" sz="3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conversation</a:t>
            </a:r>
            <a:r>
              <a:rPr lang="lt-LT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lt-LT" sz="3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kit</a:t>
            </a:r>
            <a:r>
              <a:rPr lang="lt-LT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: </a:t>
            </a:r>
            <a:r>
              <a:rPr lang="lt-LT" sz="3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How</a:t>
            </a:r>
            <a:r>
              <a:rPr lang="lt-LT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 to </a:t>
            </a:r>
            <a:r>
              <a:rPr lang="lt-LT" sz="3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use</a:t>
            </a:r>
            <a:r>
              <a:rPr lang="lt-LT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 it?</a:t>
            </a:r>
          </a:p>
          <a:p>
            <a:pPr marL="571500" indent="-457200">
              <a:lnSpc>
                <a:spcPct val="150000"/>
              </a:lnSpc>
              <a:buClr>
                <a:schemeClr val="tx1"/>
              </a:buClr>
              <a:buSzPct val="80000"/>
              <a:buAutoNum type="arabicPeriod"/>
              <a:defRPr/>
            </a:pPr>
            <a:r>
              <a:rPr lang="lt-LT" b="1" dirty="0" err="1">
                <a:solidFill>
                  <a:schemeClr val="tx1"/>
                </a:solidFill>
                <a:latin typeface="Calibri" pitchFamily="34" charset="0"/>
              </a:rPr>
              <a:t>Go</a:t>
            </a:r>
            <a:r>
              <a:rPr lang="lt-LT" b="1" dirty="0">
                <a:solidFill>
                  <a:schemeClr val="tx1"/>
                </a:solidFill>
                <a:latin typeface="Calibri" pitchFamily="34" charset="0"/>
              </a:rPr>
              <a:t> to 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  <a:hlinkClick r:id="rId5"/>
              </a:rPr>
              <a:t>https://app.seniors4migrants.eu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571500" indent="-457200">
              <a:lnSpc>
                <a:spcPct val="150000"/>
              </a:lnSpc>
              <a:buClr>
                <a:schemeClr val="tx1"/>
              </a:buClr>
              <a:buSzPct val="80000"/>
              <a:buAutoNum type="arabicPeriod"/>
              <a:defRPr/>
            </a:pPr>
            <a:r>
              <a:rPr lang="lt-LT" b="1" dirty="0" err="1">
                <a:solidFill>
                  <a:schemeClr val="tx1"/>
                </a:solidFill>
                <a:latin typeface="Calibri" pitchFamily="34" charset="0"/>
              </a:rPr>
              <a:t>Select</a:t>
            </a:r>
            <a:r>
              <a:rPr lang="lt-LT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b="1" dirty="0" err="1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lt-LT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b="1" dirty="0" err="1">
                <a:solidFill>
                  <a:schemeClr val="tx1"/>
                </a:solidFill>
                <a:latin typeface="Calibri" pitchFamily="34" charset="0"/>
              </a:rPr>
              <a:t>language</a:t>
            </a:r>
            <a:r>
              <a:rPr lang="lt-LT" b="1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sz="2000" dirty="0">
              <a:solidFill>
                <a:schemeClr val="tx1"/>
              </a:solidFill>
              <a:latin typeface="Calibri" pitchFamily="34" charset="0"/>
              <a:hlinkClick r:id="rId6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7466" t="21189"/>
          <a:stretch/>
        </p:blipFill>
        <p:spPr>
          <a:xfrm>
            <a:off x="4644008" y="1467634"/>
            <a:ext cx="4410236" cy="525472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644008" y="5406403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9680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10355"/>
            <a:ext cx="8712968" cy="4715737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" y="6214702"/>
            <a:ext cx="2210242" cy="63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46763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36512" y="1310355"/>
            <a:ext cx="5040560" cy="543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sz="3400" b="1" dirty="0">
                <a:solidFill>
                  <a:srgbClr val="222222"/>
                </a:solidFill>
                <a:latin typeface="Calibri" panose="020F0502020204030204" pitchFamily="34" charset="0"/>
              </a:rPr>
              <a:t>3. </a:t>
            </a:r>
            <a:r>
              <a:rPr lang="lt-LT" sz="34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Select</a:t>
            </a:r>
            <a:r>
              <a:rPr lang="lt-LT" sz="3400" b="1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lt-LT" sz="34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the</a:t>
            </a:r>
            <a:r>
              <a:rPr lang="lt-LT" sz="3400" b="1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lt-LT" sz="34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category</a:t>
            </a:r>
            <a:endParaRPr lang="lt-LT" sz="3400" b="1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sz="1800" dirty="0">
                <a:solidFill>
                  <a:schemeClr val="tx1"/>
                </a:solidFill>
                <a:latin typeface="Calibri" pitchFamily="34" charset="0"/>
                <a:hlinkClick r:id="rId5"/>
              </a:rPr>
              <a:t>https://app.seniors4migrants.eu/lt/survivalkit</a:t>
            </a:r>
            <a:r>
              <a:rPr lang="lt-LT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lt-LT" sz="1800" dirty="0">
              <a:solidFill>
                <a:schemeClr val="tx1"/>
              </a:solidFill>
              <a:latin typeface="Calibri" pitchFamily="34" charset="0"/>
              <a:hlinkClick r:id="rId6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700" y="1008024"/>
            <a:ext cx="4686300" cy="59436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915309" y="6214702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25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103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64" y="1305602"/>
            <a:ext cx="9050651" cy="4799676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sz="2000" dirty="0" err="1">
                <a:solidFill>
                  <a:schemeClr val="tx1"/>
                </a:solidFill>
                <a:latin typeface="Calibri" pitchFamily="34" charset="0"/>
              </a:rPr>
              <a:t>Accessible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2000" dirty="0" err="1">
                <a:solidFill>
                  <a:schemeClr val="tx1"/>
                </a:solidFill>
                <a:latin typeface="Calibri" pitchFamily="34" charset="0"/>
              </a:rPr>
              <a:t>from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2000" dirty="0" err="1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2000" dirty="0" err="1">
                <a:solidFill>
                  <a:schemeClr val="tx1"/>
                </a:solidFill>
                <a:latin typeface="Calibri" pitchFamily="34" charset="0"/>
              </a:rPr>
              <a:t>project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2000" dirty="0" err="1">
                <a:solidFill>
                  <a:schemeClr val="tx1"/>
                </a:solidFill>
                <a:latin typeface="Calibri" pitchFamily="34" charset="0"/>
              </a:rPr>
              <a:t>website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at 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  <a:hlinkClick r:id="rId3"/>
              </a:rPr>
              <a:t>www.seniors4migrants.eu/en/projects-results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" y="6110031"/>
            <a:ext cx="2650332" cy="7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5" y="0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0" descr="VILNIUS_SOROS_RG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8261" y="5978961"/>
            <a:ext cx="2607355" cy="83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0" y="2094901"/>
            <a:ext cx="9137230" cy="474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60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10355"/>
            <a:ext cx="8712968" cy="4715737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" y="6214702"/>
            <a:ext cx="2210242" cy="63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6763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1500" y="2348880"/>
            <a:ext cx="9001000" cy="543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sz="3400" b="1" dirty="0">
                <a:solidFill>
                  <a:srgbClr val="222222"/>
                </a:solidFill>
                <a:latin typeface="Calibri" panose="020F0502020204030204" pitchFamily="34" charset="0"/>
              </a:rPr>
              <a:t>4. </a:t>
            </a:r>
            <a:r>
              <a:rPr lang="lt-LT" sz="34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Example</a:t>
            </a:r>
            <a:r>
              <a:rPr lang="lt-LT" sz="3400" b="1" dirty="0">
                <a:solidFill>
                  <a:srgbClr val="222222"/>
                </a:solidFill>
                <a:latin typeface="Calibri" panose="020F0502020204030204" pitchFamily="34" charset="0"/>
              </a:rPr>
              <a:t>: </a:t>
            </a:r>
            <a:r>
              <a:rPr lang="lt-LT" sz="34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Health</a:t>
            </a:r>
            <a:r>
              <a:rPr lang="lt-LT" sz="3400" b="1" dirty="0">
                <a:solidFill>
                  <a:srgbClr val="222222"/>
                </a:solidFill>
                <a:latin typeface="Calibri" panose="020F0502020204030204" pitchFamily="34" charset="0"/>
              </a:rPr>
              <a:t> care </a:t>
            </a:r>
            <a:r>
              <a:rPr lang="lt-LT" sz="34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and</a:t>
            </a:r>
            <a:r>
              <a:rPr lang="lt-LT" sz="3400" b="1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lt-LT" sz="34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wellbeing</a:t>
            </a:r>
            <a:endParaRPr lang="lt-LT" sz="3400" b="1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sz="1800" dirty="0">
                <a:solidFill>
                  <a:schemeClr val="tx1"/>
                </a:solidFill>
                <a:latin typeface="Calibri" pitchFamily="34" charset="0"/>
                <a:hlinkClick r:id="rId4"/>
              </a:rPr>
              <a:t>https://app.seniors4migrants.eu/lt/survivalkit/health_care_and_wellbeing/6?comment=2</a:t>
            </a:r>
            <a:r>
              <a:rPr lang="lt-LT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181" y="6272733"/>
            <a:ext cx="1152244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37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10355"/>
            <a:ext cx="8712968" cy="4715737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" y="6214702"/>
            <a:ext cx="2210242" cy="63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517" y="6276872"/>
            <a:ext cx="1152128" cy="59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56911"/>
          <a:stretch/>
        </p:blipFill>
        <p:spPr>
          <a:xfrm>
            <a:off x="-25761" y="3214899"/>
            <a:ext cx="4377457" cy="35404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030" y="7906"/>
            <a:ext cx="5190670" cy="6778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9783"/>
            <a:ext cx="4131284" cy="324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18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85"/>
            <a:ext cx="5315182" cy="6864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-1"/>
            <a:ext cx="4139952" cy="701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39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0975"/>
            <a:ext cx="2200275" cy="6677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419100"/>
            <a:ext cx="2438400" cy="643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342900"/>
            <a:ext cx="2647950" cy="6591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0"/>
            <a:ext cx="9108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dirty="0" err="1">
                <a:latin typeface="Calibri" panose="020F0502020204030204" pitchFamily="34" charset="0"/>
              </a:rPr>
              <a:t>Vocabulary</a:t>
            </a:r>
            <a:endParaRPr lang="lt-LT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19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10355"/>
            <a:ext cx="8712968" cy="4715737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" y="6525344"/>
            <a:ext cx="1122718" cy="32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467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7466" t="21189"/>
          <a:stretch/>
        </p:blipFill>
        <p:spPr>
          <a:xfrm>
            <a:off x="4608004" y="1445526"/>
            <a:ext cx="4410236" cy="525472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593602" y="4072888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2948188"/>
            <a:ext cx="5339393" cy="411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571500" indent="-457200">
              <a:lnSpc>
                <a:spcPct val="150000"/>
              </a:lnSpc>
              <a:buClr>
                <a:schemeClr val="tx1"/>
              </a:buClr>
              <a:buSzPct val="80000"/>
              <a:buAutoNum type="arabicPeriod"/>
              <a:defRPr/>
            </a:pPr>
            <a:r>
              <a:rPr lang="lt-LT" sz="3400" dirty="0" err="1">
                <a:solidFill>
                  <a:schemeClr val="tx1"/>
                </a:solidFill>
                <a:latin typeface="Calibri" pitchFamily="34" charset="0"/>
              </a:rPr>
              <a:t>Go</a:t>
            </a:r>
            <a:r>
              <a:rPr lang="lt-LT" sz="3400" dirty="0">
                <a:solidFill>
                  <a:schemeClr val="tx1"/>
                </a:solidFill>
                <a:latin typeface="Calibri" pitchFamily="34" charset="0"/>
              </a:rPr>
              <a:t> to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  <a:hlinkClick r:id="rId6"/>
              </a:rPr>
              <a:t>https://app.seniors4migrants.eu</a:t>
            </a:r>
            <a:r>
              <a:rPr lang="lt-LT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571500" indent="-457200">
              <a:lnSpc>
                <a:spcPct val="150000"/>
              </a:lnSpc>
              <a:buClr>
                <a:schemeClr val="tx1"/>
              </a:buClr>
              <a:buSzPct val="80000"/>
              <a:buAutoNum type="arabicPeriod"/>
              <a:defRPr/>
            </a:pPr>
            <a:r>
              <a:rPr lang="lt-LT" sz="3400" dirty="0" err="1">
                <a:solidFill>
                  <a:schemeClr val="tx1"/>
                </a:solidFill>
                <a:latin typeface="Calibri" pitchFamily="34" charset="0"/>
              </a:rPr>
              <a:t>Select</a:t>
            </a:r>
            <a:r>
              <a:rPr lang="lt-LT" sz="3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3400" dirty="0" err="1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lt-LT" sz="3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sz="3400" dirty="0" err="1">
                <a:solidFill>
                  <a:schemeClr val="tx1"/>
                </a:solidFill>
                <a:latin typeface="Calibri" pitchFamily="34" charset="0"/>
              </a:rPr>
              <a:t>language</a:t>
            </a:r>
            <a:r>
              <a:rPr lang="lt-LT" sz="340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52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10355"/>
            <a:ext cx="8712968" cy="4715737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" y="6214702"/>
            <a:ext cx="2210242" cy="63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2" y="-20487"/>
            <a:ext cx="9144000" cy="146763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97720" y="1616205"/>
            <a:ext cx="5339393" cy="543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lt-LT" sz="34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Select</a:t>
            </a:r>
            <a:r>
              <a:rPr lang="lt-LT" sz="3400" b="1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lt-LT" sz="34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the</a:t>
            </a:r>
            <a:r>
              <a:rPr lang="lt-LT" sz="3400" b="1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lt-LT" sz="34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category</a:t>
            </a:r>
            <a:r>
              <a:rPr lang="lt-LT" sz="3400" b="1" dirty="0">
                <a:solidFill>
                  <a:srgbClr val="222222"/>
                </a:solidFill>
                <a:latin typeface="Calibri" panose="020F0502020204030204" pitchFamily="34" charset="0"/>
              </a:rPr>
              <a:t>:</a:t>
            </a:r>
          </a:p>
          <a:p>
            <a:pPr marL="11430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93602" y="4072888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349" y="2038799"/>
            <a:ext cx="5523804" cy="480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10355"/>
            <a:ext cx="8712968" cy="4715737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" y="6214702"/>
            <a:ext cx="2210242" cy="63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463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536" y="1073889"/>
            <a:ext cx="4486275" cy="5772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b="27377"/>
          <a:stretch/>
        </p:blipFill>
        <p:spPr>
          <a:xfrm>
            <a:off x="5076056" y="2085515"/>
            <a:ext cx="3888432" cy="476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01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10355"/>
            <a:ext cx="8712968" cy="4715737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" y="6214702"/>
            <a:ext cx="2210242" cy="63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3875"/>
            <a:ext cx="3491880" cy="6919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4295"/>
          <a:stretch/>
        </p:blipFill>
        <p:spPr>
          <a:xfrm>
            <a:off x="3540763" y="144328"/>
            <a:ext cx="3372166" cy="656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5351" y="28009"/>
            <a:ext cx="1968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183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" y="6384582"/>
            <a:ext cx="1657384" cy="47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0" descr="VILNIUS_SOROS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6456361"/>
            <a:ext cx="1119240" cy="3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720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miro.medium.com/max/1280/1*YDGYdJQvinUUqL8JEvUMe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066437"/>
            <a:ext cx="9753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257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906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33" y="1610917"/>
            <a:ext cx="8712968" cy="4799676"/>
          </a:xfrm>
        </p:spPr>
        <p:txBody>
          <a:bodyPr>
            <a:normAutofit fontScale="70000" lnSpcReduction="20000"/>
          </a:bodyPr>
          <a:lstStyle/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lt-LT" sz="3200" dirty="0" err="1">
                <a:solidFill>
                  <a:schemeClr val="tx1"/>
                </a:solidFill>
                <a:latin typeface="Calibri" pitchFamily="34" charset="0"/>
              </a:rPr>
              <a:t>Aims</a:t>
            </a:r>
            <a:r>
              <a:rPr lang="lt-LT" sz="32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to prepare seniors willing to serve as volunteers to support migrants in their</a:t>
            </a:r>
            <a:r>
              <a:rPr lang="lt-LT" sz="32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integration process into a new host society. </a:t>
            </a:r>
            <a:endParaRPr lang="lt-LT" sz="3200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lt-LT" sz="3200" dirty="0">
                <a:solidFill>
                  <a:schemeClr val="tx1"/>
                </a:solidFill>
                <a:latin typeface="Calibri" pitchFamily="34" charset="0"/>
              </a:rPr>
              <a:t>C</a:t>
            </a:r>
            <a:r>
              <a:rPr lang="en-US" sz="3200" dirty="0" err="1">
                <a:solidFill>
                  <a:schemeClr val="tx1"/>
                </a:solidFill>
                <a:latin typeface="Calibri" pitchFamily="34" charset="0"/>
              </a:rPr>
              <a:t>onsists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 of</a:t>
            </a:r>
            <a:r>
              <a:rPr lang="lt-LT" sz="32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recommended content that </a:t>
            </a:r>
            <a:r>
              <a:rPr lang="lt-LT" sz="3200" dirty="0" err="1">
                <a:solidFill>
                  <a:schemeClr val="tx1"/>
                </a:solidFill>
                <a:latin typeface="Calibri" pitchFamily="34" charset="0"/>
              </a:rPr>
              <a:t>could</a:t>
            </a:r>
            <a:r>
              <a:rPr lang="lt-LT" sz="3200" dirty="0">
                <a:solidFill>
                  <a:schemeClr val="tx1"/>
                </a:solidFill>
                <a:latin typeface="Calibri" pitchFamily="34" charset="0"/>
              </a:rPr>
              <a:t> be 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used by trainers or any other educators</a:t>
            </a:r>
            <a:r>
              <a:rPr lang="lt-LT" sz="32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involved in adult training.</a:t>
            </a:r>
            <a:endParaRPr lang="lt-LT" sz="3200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lt-LT" sz="3200" dirty="0" err="1">
                <a:solidFill>
                  <a:schemeClr val="tx1"/>
                </a:solidFill>
                <a:latin typeface="Calibri" pitchFamily="34" charset="0"/>
              </a:rPr>
              <a:t>Can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 be used in many different ways: </a:t>
            </a:r>
            <a:endParaRPr lang="lt-LT" sz="3200" dirty="0">
              <a:solidFill>
                <a:schemeClr val="tx1"/>
              </a:solidFill>
              <a:latin typeface="Calibri" pitchFamily="34" charset="0"/>
            </a:endParaRPr>
          </a:p>
          <a:p>
            <a:pPr marL="971550" lvl="1" indent="-45720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3100" dirty="0">
                <a:solidFill>
                  <a:schemeClr val="tx1"/>
                </a:solidFill>
                <a:latin typeface="Calibri" pitchFamily="34" charset="0"/>
              </a:rPr>
              <a:t>in its entirety as it is – the whole training </a:t>
            </a:r>
            <a:r>
              <a:rPr lang="en-US" sz="3100" dirty="0" err="1">
                <a:solidFill>
                  <a:schemeClr val="tx1"/>
                </a:solidFill>
                <a:latin typeface="Calibri" pitchFamily="34" charset="0"/>
              </a:rPr>
              <a:t>programme</a:t>
            </a:r>
            <a:r>
              <a:rPr lang="en-US" sz="3100" dirty="0">
                <a:solidFill>
                  <a:schemeClr val="tx1"/>
                </a:solidFill>
                <a:latin typeface="Calibri" pitchFamily="34" charset="0"/>
              </a:rPr>
              <a:t>, </a:t>
            </a:r>
            <a:endParaRPr lang="lt-LT" sz="3100" dirty="0">
              <a:solidFill>
                <a:schemeClr val="tx1"/>
              </a:solidFill>
              <a:latin typeface="Calibri" pitchFamily="34" charset="0"/>
            </a:endParaRPr>
          </a:p>
          <a:p>
            <a:pPr marL="971550" lvl="1" indent="-45720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3100" dirty="0">
                <a:solidFill>
                  <a:schemeClr val="tx1"/>
                </a:solidFill>
                <a:latin typeface="Calibri" pitchFamily="34" charset="0"/>
              </a:rPr>
              <a:t>each module can be used separately, reduced or supplemented according to the specific country’s needs or the needs of institutions, trainers, and trainees.</a:t>
            </a: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" y="6110031"/>
            <a:ext cx="2650332" cy="7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0" descr="VILNIUS_SOROS_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8261" y="5978961"/>
            <a:ext cx="2607355" cy="83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9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8789"/>
            <a:ext cx="8784975" cy="4957145"/>
          </a:xfrm>
        </p:spPr>
        <p:txBody>
          <a:bodyPr>
            <a:normAutofit fontScale="85000" lnSpcReduction="20000"/>
          </a:bodyPr>
          <a:lstStyle/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lt-LT" b="1" dirty="0">
                <a:solidFill>
                  <a:schemeClr val="tx1"/>
                </a:solidFill>
                <a:latin typeface="Calibri" pitchFamily="34" charset="0"/>
              </a:rPr>
              <a:t>T</a:t>
            </a:r>
            <a:r>
              <a:rPr lang="en-US" b="1" dirty="0" err="1">
                <a:solidFill>
                  <a:schemeClr val="tx1"/>
                </a:solidFill>
                <a:latin typeface="Calibri" pitchFamily="34" charset="0"/>
              </a:rPr>
              <a:t>rainers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 and adult educators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wishing to train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seniors to serve as volunteers in migration and refugee integration. </a:t>
            </a:r>
            <a:endParaRPr lang="lt-LT" dirty="0">
              <a:solidFill>
                <a:schemeClr val="tx1"/>
              </a:solidFill>
              <a:latin typeface="Calibri" pitchFamily="34" charset="0"/>
            </a:endParaRP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Trainers are free to select the content most suitable for the training needs of their specific learners. </a:t>
            </a:r>
            <a:endParaRPr lang="lt-LT" dirty="0">
              <a:solidFill>
                <a:schemeClr val="tx1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After the training, seniors, using their life and professional experience, can volunteer in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many areas of migrant integration, such as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: </a:t>
            </a:r>
          </a:p>
          <a:p>
            <a:pPr marL="857250" lvl="1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host country language training, </a:t>
            </a:r>
            <a:endParaRPr lang="lt-LT" dirty="0">
              <a:solidFill>
                <a:schemeClr val="tx1"/>
              </a:solidFill>
              <a:latin typeface="Calibri" pitchFamily="34" charset="0"/>
            </a:endParaRPr>
          </a:p>
          <a:p>
            <a:pPr marL="857250" lvl="1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translation, </a:t>
            </a:r>
            <a:endParaRPr lang="lt-LT" dirty="0">
              <a:solidFill>
                <a:schemeClr val="tx1"/>
              </a:solidFill>
              <a:latin typeface="Calibri" pitchFamily="34" charset="0"/>
            </a:endParaRPr>
          </a:p>
          <a:p>
            <a:pPr marL="857250" lvl="1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education,</a:t>
            </a:r>
          </a:p>
          <a:p>
            <a:pPr marL="857250" lvl="1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health-care, </a:t>
            </a:r>
            <a:endParaRPr lang="lt-LT" dirty="0">
              <a:solidFill>
                <a:schemeClr val="tx1"/>
              </a:solidFill>
              <a:latin typeface="Calibri" pitchFamily="34" charset="0"/>
            </a:endParaRPr>
          </a:p>
          <a:p>
            <a:pPr marL="857250" lvl="1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legal services consulting, </a:t>
            </a:r>
            <a:endParaRPr lang="lt-LT" dirty="0">
              <a:solidFill>
                <a:schemeClr val="tx1"/>
              </a:solidFill>
              <a:latin typeface="Calibri" pitchFamily="34" charset="0"/>
            </a:endParaRPr>
          </a:p>
          <a:p>
            <a:pPr marL="857250" lvl="1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they may work as civics and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literacy tutors, mediators and advocates, or facilitators in other areas – depending on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their professional experience and expertise, as well as their aspirations.</a:t>
            </a: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en-US" i="1" dirty="0">
              <a:solidFill>
                <a:schemeClr val="tx1"/>
              </a:solidFill>
              <a:latin typeface="Calibri" pitchFamily="34" charset="0"/>
            </a:endParaRPr>
          </a:p>
          <a:p>
            <a:pPr marL="457200" lvl="0">
              <a:lnSpc>
                <a:spcPct val="150000"/>
              </a:lnSpc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endParaRPr lang="lt-LT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08" y="6320462"/>
            <a:ext cx="1793296" cy="51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0" descr="VILNIUS_SOROS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6294655"/>
            <a:ext cx="1623296" cy="52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953C7B-0DB3-4F0B-87DC-436B4C473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1" y="-59948"/>
            <a:ext cx="9144000" cy="1472272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08" y="-59948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98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14" y="1325474"/>
            <a:ext cx="8784975" cy="5112568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The SVMI training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programme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and the teaching material consists of five modules:</a:t>
            </a:r>
            <a:endParaRPr lang="lt-LT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114300" lvl="0" indent="0">
              <a:lnSpc>
                <a:spcPct val="150000"/>
              </a:lnSpc>
              <a:buClr>
                <a:schemeClr val="tx1"/>
              </a:buClr>
              <a:buSzPct val="80000"/>
              <a:buNone/>
              <a:defRPr/>
            </a:pPr>
            <a:endParaRPr lang="lt-LT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" y="6381328"/>
            <a:ext cx="1700551" cy="48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0" descr="VILNIUS_SOROS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9613" y="6381328"/>
            <a:ext cx="1353128" cy="43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897600"/>
              </p:ext>
            </p:extLst>
          </p:nvPr>
        </p:nvGraphicFramePr>
        <p:xfrm>
          <a:off x="212814" y="1888949"/>
          <a:ext cx="8773146" cy="448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7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7898">
                <a:tc>
                  <a:txBody>
                    <a:bodyPr/>
                    <a:lstStyle/>
                    <a:p>
                      <a:r>
                        <a:rPr lang="lt-LT" sz="2400" b="1" dirty="0">
                          <a:latin typeface="Calibri" panose="020F0502020204030204" pitchFamily="34" charset="0"/>
                        </a:rPr>
                        <a:t>Module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Key elements of adult educator's competences</a:t>
                      </a:r>
                      <a:endParaRPr lang="lt-LT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0216">
                <a:tc>
                  <a:txBody>
                    <a:bodyPr/>
                    <a:lstStyle/>
                    <a:p>
                      <a:r>
                        <a:rPr lang="lt-LT" sz="2400" b="1" dirty="0">
                          <a:latin typeface="Calibri" panose="020F0502020204030204" pitchFamily="34" charset="0"/>
                        </a:rPr>
                        <a:t>Module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Key elements of intercultural communication competence</a:t>
                      </a:r>
                      <a:endParaRPr lang="lt-LT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898">
                <a:tc>
                  <a:txBody>
                    <a:bodyPr/>
                    <a:lstStyle/>
                    <a:p>
                      <a:r>
                        <a:rPr lang="lt-LT" sz="2400" b="1" dirty="0">
                          <a:latin typeface="Calibri" panose="020F0502020204030204" pitchFamily="34" charset="0"/>
                        </a:rPr>
                        <a:t>Module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Migrants integration: overview of theoretical models</a:t>
                      </a:r>
                      <a:endParaRPr lang="lt-LT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2535">
                <a:tc>
                  <a:txBody>
                    <a:bodyPr/>
                    <a:lstStyle/>
                    <a:p>
                      <a:r>
                        <a:rPr lang="lt-LT" sz="2400" b="1" dirty="0">
                          <a:latin typeface="Calibri" panose="020F0502020204030204" pitchFamily="34" charset="0"/>
                        </a:rPr>
                        <a:t>Module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Introduction to active citizenship; key roles of a volunteer working</a:t>
                      </a:r>
                      <a:r>
                        <a:rPr lang="lt-LT" sz="2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for migrants and refugees’ integration</a:t>
                      </a:r>
                      <a:endParaRPr lang="lt-LT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54853">
                <a:tc>
                  <a:txBody>
                    <a:bodyPr/>
                    <a:lstStyle/>
                    <a:p>
                      <a:r>
                        <a:rPr lang="lt-LT" sz="2400" b="1" dirty="0">
                          <a:latin typeface="Calibri" panose="020F0502020204030204" pitchFamily="34" charset="0"/>
                        </a:rPr>
                        <a:t>Module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Country specific material providing important cultural aspects and</a:t>
                      </a:r>
                      <a:r>
                        <a:rPr lang="lt-LT" sz="2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tips of SVMI partner countries cultures</a:t>
                      </a:r>
                      <a:endParaRPr lang="en-US" sz="2400" b="1" i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endParaRPr lang="lt-LT" sz="2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0F4462C-9459-4096-9D8D-F9B5759F4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53" y="-13713"/>
            <a:ext cx="9144000" cy="1339187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388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70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61" y="1376798"/>
            <a:ext cx="9008257" cy="5112568"/>
          </a:xfrm>
        </p:spPr>
        <p:txBody>
          <a:bodyPr>
            <a:normAutofit/>
          </a:bodyPr>
          <a:lstStyle/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The first four modules are available in English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dirty="0" err="1">
                <a:solidFill>
                  <a:schemeClr val="tx1"/>
                </a:solidFill>
                <a:latin typeface="Calibri" pitchFamily="34" charset="0"/>
              </a:rPr>
              <a:t>and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five partner country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languages (German, Greek, Finnish, French, and Lithuanian) and contain the same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information adapted to national contexts.</a:t>
            </a: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The fifth 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module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is developed by each partner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following specifics of that country and is available only in the language of that particular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country. It provides tailor-made material for the specific needs of that country’s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volunteers who wish to participate in migrant integration.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" y="6410161"/>
            <a:ext cx="1599610" cy="45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0" descr="VILNIUS_SOROS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410161"/>
            <a:ext cx="1263256" cy="4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75FBCBE-F1E9-4319-8265-C3AA6110E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" y="0"/>
            <a:ext cx="9144000" cy="1406151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27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156" y="1916832"/>
            <a:ext cx="8030735" cy="4822260"/>
          </a:xfrm>
        </p:spPr>
        <p:txBody>
          <a:bodyPr>
            <a:noAutofit/>
          </a:bodyPr>
          <a:lstStyle/>
          <a:p>
            <a:pPr marL="457200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T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he training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programme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is 20 hours long – 5 modules, each 4 hours long.</a:t>
            </a:r>
          </a:p>
          <a:p>
            <a:pPr marL="457200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The training </a:t>
            </a:r>
            <a:r>
              <a:rPr lang="lt-LT" dirty="0" err="1">
                <a:solidFill>
                  <a:schemeClr val="tx1"/>
                </a:solidFill>
                <a:latin typeface="Calibri" pitchFamily="34" charset="0"/>
              </a:rPr>
              <a:t>content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is purely of a recommendatory nature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. It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can be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used as a whole training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programme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or any module can be used separately.</a:t>
            </a:r>
          </a:p>
          <a:p>
            <a:pPr marL="457200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According to trainees’ needs, the length of each module can be adjusted.</a:t>
            </a:r>
          </a:p>
          <a:p>
            <a:pPr marL="457200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In addition, trainers are free to use their own materials, exercises, or links.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" y="6309320"/>
            <a:ext cx="1952643" cy="55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0" descr="VILNIUS_SOROS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48455"/>
            <a:ext cx="1767312" cy="56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93791B4-836A-47D2-9DB3-8ACF8EB37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7" y="0"/>
            <a:ext cx="9144000" cy="1467076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06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30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1" y="1450424"/>
            <a:ext cx="9008257" cy="4752325"/>
          </a:xfrm>
        </p:spPr>
        <p:txBody>
          <a:bodyPr>
            <a:normAutofit/>
          </a:bodyPr>
          <a:lstStyle/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The SVMI training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programme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is not limited to senior training – it can be used in other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fields and contexts where such training is required.</a:t>
            </a:r>
          </a:p>
          <a:p>
            <a:pPr marL="45720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lt-LT" dirty="0" err="1">
                <a:solidFill>
                  <a:schemeClr val="tx1"/>
                </a:solidFill>
                <a:latin typeface="Calibri" pitchFamily="34" charset="0"/>
              </a:rPr>
              <a:t>Potential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dirty="0" err="1">
                <a:solidFill>
                  <a:schemeClr val="tx1"/>
                </a:solidFill>
                <a:latin typeface="Calibri" pitchFamily="34" charset="0"/>
              </a:rPr>
              <a:t>beneficiaries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dirty="0" err="1">
                <a:solidFill>
                  <a:schemeClr val="tx1"/>
                </a:solidFill>
                <a:latin typeface="Calibri" pitchFamily="34" charset="0"/>
              </a:rPr>
              <a:t>of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dirty="0" err="1">
                <a:solidFill>
                  <a:schemeClr val="tx1"/>
                </a:solidFill>
                <a:latin typeface="Calibri" pitchFamily="34" charset="0"/>
              </a:rPr>
              <a:t>this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dirty="0" err="1">
                <a:solidFill>
                  <a:schemeClr val="tx1"/>
                </a:solidFill>
                <a:latin typeface="Calibri" pitchFamily="34" charset="0"/>
              </a:rPr>
              <a:t>programme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lt-LT" dirty="0" err="1">
                <a:solidFill>
                  <a:schemeClr val="tx1"/>
                </a:solidFill>
                <a:latin typeface="Calibri" pitchFamily="34" charset="0"/>
              </a:rPr>
              <a:t>could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be: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educators from formal and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nonformal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adult education institutions, institutions working with migrants, NGOs, and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even college and high school teachers, who may take parts of the training material or</a:t>
            </a:r>
            <a:r>
              <a:rPr lang="lt-LT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incorporate single modules into their teaching process.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" y="6309320"/>
            <a:ext cx="1952643" cy="55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0" descr="VILNIUS_SOROS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48455"/>
            <a:ext cx="1767312" cy="56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93791B4-836A-47D2-9DB3-8ACF8EB37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7" y="0"/>
            <a:ext cx="9144000" cy="1467076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06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819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2374</TotalTime>
  <Words>1487</Words>
  <Application>Microsoft Office PowerPoint</Application>
  <PresentationFormat>On-screen Show (4:3)</PresentationFormat>
  <Paragraphs>230</Paragraphs>
  <Slides>38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Century Gothic</vt:lpstr>
      <vt:lpstr>Courier New</vt:lpstr>
      <vt:lpstr>Palatino Linotype</vt:lpstr>
      <vt:lpstr>Wingdings</vt:lpstr>
      <vt:lpstr>Executive</vt:lpstr>
      <vt:lpstr>     Senior Volunteers for Migrant Integration No. 2017-1-LT01-KA204-035213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Key elements of adult educator's competences </vt:lpstr>
      <vt:lpstr>Learning outcomes</vt:lpstr>
      <vt:lpstr>suggested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Tales@home</dc:title>
  <dc:creator>Daiva</dc:creator>
  <cp:lastModifiedBy>Gileta</cp:lastModifiedBy>
  <cp:revision>155</cp:revision>
  <dcterms:created xsi:type="dcterms:W3CDTF">2016-10-05T08:47:54Z</dcterms:created>
  <dcterms:modified xsi:type="dcterms:W3CDTF">2019-09-11T19:20:57Z</dcterms:modified>
</cp:coreProperties>
</file>